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</p:sldIdLst>
  <p:sldSz cy="6858000" cx="12192000"/>
  <p:notesSz cx="6858000" cy="9144000"/>
  <p:embeddedFontLst>
    <p:embeddedFont>
      <p:font typeface="Garamond"/>
      <p:regular r:id="rId61"/>
      <p:bold r:id="rId62"/>
      <p:italic r:id="rId63"/>
      <p:boldItalic r:id="rId64"/>
    </p:embeddedFont>
    <p:embeddedFont>
      <p:font typeface="Gill Sans"/>
      <p:regular r:id="rId65"/>
      <p:bold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7" roundtripDataSignature="AMtx7mgYYcDIlDYP/Hd+my1BlJpsMWzO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80241DC-8DCF-4468-BC57-90ADE60DFF65}">
  <a:tblStyle styleId="{D80241DC-8DCF-4468-BC57-90ADE60DFF6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Garamond-bold.fntdata"/><Relationship Id="rId61" Type="http://schemas.openxmlformats.org/officeDocument/2006/relationships/font" Target="fonts/Garamond-regular.fntdata"/><Relationship Id="rId20" Type="http://schemas.openxmlformats.org/officeDocument/2006/relationships/slide" Target="slides/slide14.xml"/><Relationship Id="rId64" Type="http://schemas.openxmlformats.org/officeDocument/2006/relationships/font" Target="fonts/Garamond-boldItalic.fntdata"/><Relationship Id="rId63" Type="http://schemas.openxmlformats.org/officeDocument/2006/relationships/font" Target="fonts/Garamond-italic.fntdata"/><Relationship Id="rId22" Type="http://schemas.openxmlformats.org/officeDocument/2006/relationships/slide" Target="slides/slide16.xml"/><Relationship Id="rId66" Type="http://schemas.openxmlformats.org/officeDocument/2006/relationships/font" Target="fonts/GillSans-bold.fntdata"/><Relationship Id="rId21" Type="http://schemas.openxmlformats.org/officeDocument/2006/relationships/slide" Target="slides/slide15.xml"/><Relationship Id="rId65" Type="http://schemas.openxmlformats.org/officeDocument/2006/relationships/font" Target="fonts/GillSans-regular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7" Type="http://customschemas.google.com/relationships/presentationmetadata" Target="meta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fi-FI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2a60ee3dc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g352a60ee3d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" name="Google Shape;130;g352a60ee3dc_0_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66d8e7b7dd_1_2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g366d8e7b7dd_1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4" name="Google Shape;234;g366d8e7b7dd_1_2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66d8e7b7dd_1_2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g366d8e7b7dd_1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1" name="Google Shape;241;g366d8e7b7dd_1_2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66d8e7b7dd_1_5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g366d8e7b7dd_1_5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8" name="Google Shape;248;g366d8e7b7dd_1_5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66d8e7b7dd_1_3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g366d8e7b7dd_1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9" name="Google Shape;259;g366d8e7b7dd_1_30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66d8e7b7dd_1_5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366d8e7b7dd_1_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2" name="Google Shape;272;g366d8e7b7dd_1_54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66d8e7b7dd_1_3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g366d8e7b7dd_1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5" name="Google Shape;285;g366d8e7b7dd_1_3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66d8e7b7dd_1_3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g366d8e7b7dd_1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8" name="Google Shape;298;g366d8e7b7dd_1_34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66d8e7b7dd_1_3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366d8e7b7dd_1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9" name="Google Shape;309;g366d8e7b7dd_1_35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66d8e7b7dd_1_3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g366d8e7b7dd_1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0" name="Google Shape;320;g366d8e7b7dd_1_36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66d8e7b7dd_1_5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g366d8e7b7dd_1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1" name="Google Shape;331;g366d8e7b7dd_1_56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66d8e7b7dd_1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g366d8e7b7dd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" name="Google Shape;143;g366d8e7b7dd_1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67c9528ccf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g367c9528cc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1" name="Google Shape;341;g367c9528ccf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66d8e7b7dd_1_3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g366d8e7b7dd_1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1" name="Google Shape;351;g366d8e7b7dd_1_37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66d8e7b7dd_1_5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366d8e7b7dd_1_5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4" name="Google Shape;364;g366d8e7b7dd_1_59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66d8e7b7dd_1_5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g366d8e7b7dd_1_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4" name="Google Shape;374;g366d8e7b7dd_1_58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66d8e7b7dd_1_4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g366d8e7b7dd_1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4" name="Google Shape;384;g366d8e7b7dd_1_40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66d8e7b7dd_1_5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g366d8e7b7dd_1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6" name="Google Shape;396;g366d8e7b7dd_1_53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67c9528ccf_1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g367c9528ccf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6" name="Google Shape;406;g367c9528ccf_1_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66d8e7b7dd_1_4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6" name="Google Shape;416;g366d8e7b7dd_1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7" name="Google Shape;417;g366d8e7b7dd_1_4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66d8e7b7dd_1_4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" name="Google Shape;427;g366d8e7b7dd_1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8" name="Google Shape;428;g366d8e7b7dd_1_4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67c9528ccf_1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g367c9528ccf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0" name="Google Shape;440;g367c9528ccf_1_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67c9528ccf_1_58:notes"/>
          <p:cNvSpPr/>
          <p:nvPr>
            <p:ph idx="2" type="sldImg"/>
          </p:nvPr>
        </p:nvSpPr>
        <p:spPr>
          <a:xfrm>
            <a:off x="686155" y="1143000"/>
            <a:ext cx="5485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g367c9528ccf_1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367c9528ccf_1_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66d8e7b7dd_1_4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g366d8e7b7dd_1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1" name="Google Shape;451;g366d8e7b7dd_1_4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67c9528ccf_1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g367c9528ccf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3" name="Google Shape;463;g367c9528ccf_1_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67c9528ccf_1_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g367c9528ccf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3" name="Google Shape;473;g367c9528ccf_1_4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66d8e7b7dd_1_4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g366d8e7b7dd_1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5" name="Google Shape;485;g366d8e7b7dd_1_44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66d8e7b7dd_1_4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4" name="Google Shape;494;g366d8e7b7dd_1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5" name="Google Shape;495;g366d8e7b7dd_1_4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66d8e7b7dd_1_4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g366d8e7b7dd_1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8" name="Google Shape;508;g366d8e7b7dd_1_46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66d8e7b7dd_1_4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g366d8e7b7dd_1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1" name="Google Shape;521;g366d8e7b7dd_1_47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66d8e7b7dd_1_4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g366d8e7b7dd_1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4" name="Google Shape;534;g366d8e7b7dd_1_48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66d8e7b7dd_1_4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6" name="Google Shape;546;g366d8e7b7dd_1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7" name="Google Shape;547;g366d8e7b7dd_1_49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66d8e7b7dd_1_5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7" name="Google Shape;557;g366d8e7b7dd_1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8" name="Google Shape;558;g366d8e7b7dd_1_50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67c9528ccf_1_66:notes"/>
          <p:cNvSpPr/>
          <p:nvPr>
            <p:ph idx="2" type="sldImg"/>
          </p:nvPr>
        </p:nvSpPr>
        <p:spPr>
          <a:xfrm>
            <a:off x="686155" y="1143000"/>
            <a:ext cx="5485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367c9528ccf_1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367c9528ccf_1_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67c9528ccf_0_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0" name="Google Shape;570;g367c9528cc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1" name="Google Shape;571;g367c9528ccf_0_4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66d8e7b7dd_1_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1" name="Google Shape;581;g366d8e7b7dd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2" name="Google Shape;582;g366d8e7b7dd_1_6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67b6f5621a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2" name="Google Shape;592;g367b6f5621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3" name="Google Shape;593;g367b6f5621a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66d8e7b7dd_1_2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4" name="Google Shape;614;g366d8e7b7dd_1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5" name="Google Shape;615;g366d8e7b7dd_1_23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66d8e7b7dd_1_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5" name="Google Shape;625;g366d8e7b7dd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6" name="Google Shape;626;g366d8e7b7dd_1_7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67b6f5621a_3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7" name="Google Shape;637;g367b6f5621a_3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8" name="Google Shape;638;g367b6f5621a_3_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67b6f5621a_3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9" name="Google Shape;649;g367b6f5621a_3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0" name="Google Shape;650;g367b6f5621a_3_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66d8e7b7dd_1_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0" name="Google Shape;660;g366d8e7b7dd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1" name="Google Shape;661;g366d8e7b7dd_1_8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52a7160798_0_4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0" name="Google Shape;670;g352a7160798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1" name="Google Shape;671;g352a7160798_0_40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679be418af_6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679be418af_6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7c9528ccf_1_74:notes"/>
          <p:cNvSpPr/>
          <p:nvPr>
            <p:ph idx="2" type="sldImg"/>
          </p:nvPr>
        </p:nvSpPr>
        <p:spPr>
          <a:xfrm>
            <a:off x="686155" y="1143000"/>
            <a:ext cx="5485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g367c9528ccf_1_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367c9528ccf_1_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679be418af_6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679be418af_6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679be418af_6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3679be418af_6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679be418af_6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679be418af_6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679be418af_6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3679be418af_6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67c9528ccf_1_2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367c9528ccf_1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g367c9528ccf_1_2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66d8e7b7dd_1_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g366d8e7b7dd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g366d8e7b7dd_1_4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66d8e7b7dd_1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g366d8e7b7dd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" name="Google Shape;202;g366d8e7b7dd_1_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66d8e7b7dd_1_1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g366d8e7b7dd_1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4" name="Google Shape;214;g366d8e7b7dd_1_19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66d8e7b7dd_1_1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g366d8e7b7dd_1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7" name="Google Shape;227;g366d8e7b7dd_1_18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slide 2">
  <p:cSld name="3_Titleslide 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1f6ecd3fab_0_45"/>
          <p:cNvSpPr/>
          <p:nvPr>
            <p:ph idx="2" type="pic"/>
          </p:nvPr>
        </p:nvSpPr>
        <p:spPr>
          <a:xfrm>
            <a:off x="338667" y="254000"/>
            <a:ext cx="11514600" cy="590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15" name="Google Shape;15;g31f6ecd3fab_0_45"/>
          <p:cNvSpPr txBox="1"/>
          <p:nvPr>
            <p:ph type="ctrTitle"/>
          </p:nvPr>
        </p:nvSpPr>
        <p:spPr>
          <a:xfrm>
            <a:off x="914400" y="2708920"/>
            <a:ext cx="10363200" cy="12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g31f6ecd3fab_0_45"/>
          <p:cNvSpPr txBox="1"/>
          <p:nvPr>
            <p:ph idx="1" type="subTitle"/>
          </p:nvPr>
        </p:nvSpPr>
        <p:spPr>
          <a:xfrm>
            <a:off x="914400" y="4267200"/>
            <a:ext cx="10363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/>
            </a:lvl3pPr>
            <a:lvl4pPr lvl="3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/>
            </a:lvl4pPr>
            <a:lvl5pPr lvl="4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/>
            </a:lvl5pPr>
            <a:lvl6pPr lvl="5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g31f6ecd3fab_0_45"/>
          <p:cNvSpPr txBox="1"/>
          <p:nvPr>
            <p:ph idx="10" type="dt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g31f6ecd3fab_0_45"/>
          <p:cNvSpPr txBox="1"/>
          <p:nvPr>
            <p:ph idx="11" type="ftr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g31f6ecd3fab_0_45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1f6ecd3fab_0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g31f6ecd3fab_0_3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55" name="Google Shape;55;g31f6ecd3fab_0_3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6" name="Google Shape;56;g31f6ecd3fab_0_3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7" name="Google Shape;57;g31f6ecd3fab_0_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1f6ecd3fab_0_3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60" name="Google Shape;60;g31f6ecd3fab_0_3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1f6ecd3fab_0_3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3" name="Google Shape;63;g31f6ecd3fab_0_3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64" name="Google Shape;64;g31f6ecd3fab_0_3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1f6ecd3fab_0_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7c9528ccf_1_203"/>
          <p:cNvSpPr/>
          <p:nvPr/>
        </p:nvSpPr>
        <p:spPr>
          <a:xfrm rot="-5400000">
            <a:off x="11505913" y="6172517"/>
            <a:ext cx="651570" cy="719396"/>
          </a:xfrm>
          <a:custGeom>
            <a:rect b="b" l="l" r="r" t="t"/>
            <a:pathLst>
              <a:path extrusionOk="0" h="1102522" w="947738">
                <a:moveTo>
                  <a:pt x="0" y="1102519"/>
                </a:moveTo>
                <a:cubicBezTo>
                  <a:pt x="794" y="735013"/>
                  <a:pt x="1587" y="367506"/>
                  <a:pt x="2381" y="0"/>
                </a:cubicBezTo>
                <a:lnTo>
                  <a:pt x="947738" y="1102522"/>
                </a:lnTo>
                <a:lnTo>
                  <a:pt x="0" y="1102519"/>
                </a:lnTo>
                <a:close/>
              </a:path>
            </a:pathLst>
          </a:custGeom>
          <a:solidFill>
            <a:srgbClr val="1A699E"/>
          </a:solidFill>
          <a:ln>
            <a:noFill/>
          </a:ln>
        </p:spPr>
        <p:txBody>
          <a:bodyPr anchorCtr="0" anchor="ctr" bIns="58900" lIns="117825" spcFirstLastPara="1" rIns="117825" wrap="square" tIns="589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367c9528ccf_1_203"/>
          <p:cNvSpPr txBox="1"/>
          <p:nvPr/>
        </p:nvSpPr>
        <p:spPr>
          <a:xfrm>
            <a:off x="11769347" y="6530453"/>
            <a:ext cx="4473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00" lIns="117825" spcFirstLastPara="1" rIns="117825" wrap="square" tIns="589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i-FI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67c9528ccf_1_203"/>
          <p:cNvSpPr txBox="1"/>
          <p:nvPr/>
        </p:nvSpPr>
        <p:spPr>
          <a:xfrm>
            <a:off x="533400" y="6346150"/>
            <a:ext cx="73221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00" lIns="117825" spcFirstLastPara="1" rIns="117825" wrap="square" tIns="589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300">
                <a:solidFill>
                  <a:srgbClr val="1A699E"/>
                </a:solidFill>
                <a:latin typeface="Arial"/>
                <a:ea typeface="Arial"/>
                <a:cs typeface="Arial"/>
                <a:sym typeface="Arial"/>
              </a:rPr>
              <a:t>Consultancy service for the Development of the Eastern Nile Water Resources Models and Tools</a:t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rgbClr val="F7B316"/>
                </a:solidFill>
                <a:latin typeface="Arial"/>
                <a:ea typeface="Arial"/>
                <a:cs typeface="Arial"/>
                <a:sym typeface="Arial"/>
              </a:rPr>
              <a:t>Inception Meeting</a:t>
            </a:r>
            <a:endParaRPr sz="1800"/>
          </a:p>
        </p:txBody>
      </p:sp>
      <p:cxnSp>
        <p:nvCxnSpPr>
          <p:cNvPr id="71" name="Google Shape;71;g367c9528ccf_1_203"/>
          <p:cNvCxnSpPr/>
          <p:nvPr/>
        </p:nvCxnSpPr>
        <p:spPr>
          <a:xfrm>
            <a:off x="304896" y="540904"/>
            <a:ext cx="8408100" cy="0"/>
          </a:xfrm>
          <a:prstGeom prst="straightConnector1">
            <a:avLst/>
          </a:prstGeom>
          <a:noFill/>
          <a:ln cap="flat" cmpd="sng" w="9525">
            <a:solidFill>
              <a:srgbClr val="1A699E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72" name="Google Shape;72;g367c9528ccf_1_203"/>
          <p:cNvSpPr txBox="1"/>
          <p:nvPr>
            <p:ph idx="1" type="body"/>
          </p:nvPr>
        </p:nvSpPr>
        <p:spPr>
          <a:xfrm>
            <a:off x="304896" y="98275"/>
            <a:ext cx="10031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00" lIns="117825" spcFirstLastPara="1" rIns="117825" wrap="square" tIns="589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699E"/>
              </a:buClr>
              <a:buSzPts val="2300"/>
              <a:buNone/>
              <a:defRPr b="1" i="0" sz="2300">
                <a:solidFill>
                  <a:srgbClr val="1A699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46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○"/>
              <a:defRPr/>
            </a:lvl2pPr>
            <a:lvl3pPr indent="-3746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■"/>
              <a:defRPr/>
            </a:lvl3pPr>
            <a:lvl4pPr indent="-3746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  <a:defRPr/>
            </a:lvl4pPr>
            <a:lvl5pPr indent="-3746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○"/>
              <a:defRPr/>
            </a:lvl5pPr>
            <a:lvl6pPr indent="-3746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■"/>
              <a:defRPr/>
            </a:lvl6pPr>
            <a:lvl7pPr indent="-3746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  <a:defRPr/>
            </a:lvl7pPr>
            <a:lvl8pPr indent="-3746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○"/>
              <a:defRPr/>
            </a:lvl8pPr>
            <a:lvl9pPr indent="-3746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■"/>
              <a:defRPr/>
            </a:lvl9pPr>
          </a:lstStyle>
          <a:p/>
        </p:txBody>
      </p:sp>
      <p:cxnSp>
        <p:nvCxnSpPr>
          <p:cNvPr id="73" name="Google Shape;73;g367c9528ccf_1_203"/>
          <p:cNvCxnSpPr/>
          <p:nvPr/>
        </p:nvCxnSpPr>
        <p:spPr>
          <a:xfrm rot="10800000">
            <a:off x="377280" y="6346150"/>
            <a:ext cx="6096000" cy="0"/>
          </a:xfrm>
          <a:prstGeom prst="straightConnector1">
            <a:avLst/>
          </a:prstGeom>
          <a:noFill/>
          <a:ln cap="flat" cmpd="sng" w="9525">
            <a:solidFill>
              <a:srgbClr val="1A699E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74" name="Google Shape;74;g367c9528ccf_1_203"/>
          <p:cNvSpPr txBox="1"/>
          <p:nvPr>
            <p:ph idx="2" type="body"/>
          </p:nvPr>
        </p:nvSpPr>
        <p:spPr>
          <a:xfrm>
            <a:off x="304800" y="511849"/>
            <a:ext cx="10031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00" lIns="117825" spcFirstLastPara="1" rIns="117825" wrap="square" tIns="589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699E"/>
              </a:buClr>
              <a:buSzPts val="2100"/>
              <a:buNone/>
              <a:defRPr b="0" i="0" sz="2100">
                <a:solidFill>
                  <a:srgbClr val="1A699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46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○"/>
              <a:defRPr/>
            </a:lvl2pPr>
            <a:lvl3pPr indent="-3746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■"/>
              <a:defRPr/>
            </a:lvl3pPr>
            <a:lvl4pPr indent="-3746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  <a:defRPr/>
            </a:lvl4pPr>
            <a:lvl5pPr indent="-3746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○"/>
              <a:defRPr/>
            </a:lvl5pPr>
            <a:lvl6pPr indent="-3746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■"/>
              <a:defRPr/>
            </a:lvl6pPr>
            <a:lvl7pPr indent="-3746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  <a:defRPr/>
            </a:lvl7pPr>
            <a:lvl8pPr indent="-3746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○"/>
              <a:defRPr/>
            </a:lvl8pPr>
            <a:lvl9pPr indent="-3746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92">
          <p15:clr>
            <a:srgbClr val="FBAE40"/>
          </p15:clr>
        </p15:guide>
        <p15:guide id="2" pos="7488">
          <p15:clr>
            <a:srgbClr val="FBAE40"/>
          </p15:clr>
        </p15:guide>
        <p15:guide id="3" orient="horz" pos="144">
          <p15:clr>
            <a:srgbClr val="FBAE40"/>
          </p15:clr>
        </p15:guide>
        <p15:guide id="4" orient="horz" pos="3917">
          <p15:clr>
            <a:srgbClr val="FBAE40"/>
          </p15:clr>
        </p15:guide>
        <p15:guide id="5" orient="horz" pos="6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679be418af_6_188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81" name="Google Shape;81;g3679be418af_6_188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82" name="Google Shape;82;g3679be418af_6_18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679be418af_6_192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5" name="Google Shape;85;g3679be418af_6_19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679be418af_6_19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88" name="Google Shape;88;g3679be418af_6_19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89" name="Google Shape;89;g3679be418af_6_19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679be418af_6_19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92" name="Google Shape;92;g3679be418af_6_199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93" name="Google Shape;93;g3679be418af_6_199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94" name="Google Shape;94;g3679be418af_6_19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79be418af_6_20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97" name="Google Shape;97;g3679be418af_6_20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31f6ecd3fab_0_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g31f6ecd3fab_0_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3" name="Google Shape;23;g31f6ecd3fab_0_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679be418af_6_207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00" name="Google Shape;100;g3679be418af_6_207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1" name="Google Shape;101;g3679be418af_6_20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679be418af_6_211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04" name="Google Shape;104;g3679be418af_6_2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679be418af_6_214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3679be418af_6_214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08" name="Google Shape;108;g3679be418af_6_214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9" name="Google Shape;109;g3679be418af_6_214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10" name="Google Shape;110;g3679be418af_6_21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679be418af_6_220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13" name="Google Shape;113;g3679be418af_6_2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79be418af_6_223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6" name="Google Shape;116;g3679be418af_6_223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17" name="Google Shape;117;g3679be418af_6_2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679be418af_6_2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slide 2">
  <p:cSld name="3_Titleslide 2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679be418af_6_229"/>
          <p:cNvSpPr/>
          <p:nvPr>
            <p:ph idx="2" type="pic"/>
          </p:nvPr>
        </p:nvSpPr>
        <p:spPr>
          <a:xfrm>
            <a:off x="338667" y="254000"/>
            <a:ext cx="11514900" cy="590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sp>
        <p:nvSpPr>
          <p:cNvPr id="122" name="Google Shape;122;g3679be418af_6_229"/>
          <p:cNvSpPr txBox="1"/>
          <p:nvPr>
            <p:ph type="ctrTitle"/>
          </p:nvPr>
        </p:nvSpPr>
        <p:spPr>
          <a:xfrm>
            <a:off x="914400" y="2708920"/>
            <a:ext cx="10363200" cy="12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3" name="Google Shape;123;g3679be418af_6_229"/>
          <p:cNvSpPr txBox="1"/>
          <p:nvPr>
            <p:ph idx="1" type="subTitle"/>
          </p:nvPr>
        </p:nvSpPr>
        <p:spPr>
          <a:xfrm>
            <a:off x="914400" y="4267200"/>
            <a:ext cx="10363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Char char="‒"/>
              <a:defRPr/>
            </a:lvl3pPr>
            <a:lvl4pPr lvl="3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Char char="‒"/>
              <a:defRPr/>
            </a:lvl4pPr>
            <a:lvl5pPr lvl="4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Char char="‒"/>
              <a:defRPr/>
            </a:lvl5pPr>
            <a:lvl6pPr lvl="5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lvl="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lvl="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lvl="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24" name="Google Shape;124;g3679be418af_6_229"/>
          <p:cNvSpPr txBox="1"/>
          <p:nvPr>
            <p:ph idx="10" type="dt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" name="Google Shape;125;g3679be418af_6_229"/>
          <p:cNvSpPr txBox="1"/>
          <p:nvPr>
            <p:ph idx="11" type="ftr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g3679be418af_6_229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Basic">
  <p:cSld name="Title and Content Basic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31f6ecd3fab_0_52"/>
          <p:cNvSpPr txBox="1"/>
          <p:nvPr>
            <p:ph idx="1" type="body"/>
          </p:nvPr>
        </p:nvSpPr>
        <p:spPr>
          <a:xfrm>
            <a:off x="772997" y="2204865"/>
            <a:ext cx="11029500" cy="38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SzPts val="2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Char char="‒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‒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g31f6ecd3fab_0_52"/>
          <p:cNvSpPr txBox="1"/>
          <p:nvPr>
            <p:ph idx="10" type="dt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g31f6ecd3fab_0_52"/>
          <p:cNvSpPr txBox="1"/>
          <p:nvPr>
            <p:ph idx="11" type="ftr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g31f6ecd3fab_0_52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9" name="Google Shape;29;g31f6ecd3fab_0_52"/>
          <p:cNvSpPr txBox="1"/>
          <p:nvPr>
            <p:ph type="title"/>
          </p:nvPr>
        </p:nvSpPr>
        <p:spPr>
          <a:xfrm>
            <a:off x="2063552" y="802411"/>
            <a:ext cx="97221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31f6ecd3fab_0_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32" name="Google Shape;32;g31f6ecd3fab_0_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33" name="Google Shape;33;g31f6ecd3fab_0_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31f6ecd3fab_0_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g31f6ecd3fab_0_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31f6ecd3fab_0_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9" name="Google Shape;39;g31f6ecd3fab_0_1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0" name="Google Shape;40;g31f6ecd3fab_0_1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1" name="Google Shape;41;g31f6ecd3fab_0_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1f6ecd3fab_0_2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44" name="Google Shape;44;g31f6ecd3fab_0_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1f6ecd3fab_0_2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47" name="Google Shape;47;g31f6ecd3fab_0_2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8" name="Google Shape;48;g31f6ecd3fab_0_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31f6ecd3fab_0_2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51" name="Google Shape;51;g31f6ecd3fab_0_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1f6ecd3fab_0_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g31f6ecd3fab_0_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31f6ecd3fab_0_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679be418af_6_18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7" name="Google Shape;77;g3679be418af_6_18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8" name="Google Shape;78;g3679be418af_6_18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2.png"/><Relationship Id="rId6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0.png"/><Relationship Id="rId6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6.png"/><Relationship Id="rId6" Type="http://schemas.openxmlformats.org/officeDocument/2006/relationships/image" Target="../media/image6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7.png"/><Relationship Id="rId6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pagespeed.web.dev/" TargetMode="External"/><Relationship Id="rId4" Type="http://schemas.openxmlformats.org/officeDocument/2006/relationships/hyperlink" Target="https://gtmetrix.com/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5.png"/><Relationship Id="rId6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9.png"/><Relationship Id="rId6" Type="http://schemas.openxmlformats.org/officeDocument/2006/relationships/image" Target="../media/image28.png"/><Relationship Id="rId7" Type="http://schemas.openxmlformats.org/officeDocument/2006/relationships/image" Target="../media/image3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9.png"/><Relationship Id="rId6" Type="http://schemas.openxmlformats.org/officeDocument/2006/relationships/image" Target="../media/image4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4.png"/><Relationship Id="rId6" Type="http://schemas.openxmlformats.org/officeDocument/2006/relationships/image" Target="../media/image4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9.png"/><Relationship Id="rId6" Type="http://schemas.openxmlformats.org/officeDocument/2006/relationships/image" Target="../media/image4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6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1.png"/><Relationship Id="rId6" Type="http://schemas.openxmlformats.org/officeDocument/2006/relationships/image" Target="../media/image4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67.png"/><Relationship Id="rId6" Type="http://schemas.openxmlformats.org/officeDocument/2006/relationships/image" Target="../media/image4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2.png"/></Relationships>
</file>

<file path=ppt/slides/_rels/slide42.xml.rels><?xml version="1.0" encoding="UTF-8" standalone="yes"?><Relationships xmlns="http://schemas.openxmlformats.org/package/2006/relationships"><Relationship Id="rId10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6.png"/><Relationship Id="rId5" Type="http://schemas.openxmlformats.org/officeDocument/2006/relationships/image" Target="../media/image49.png"/><Relationship Id="rId6" Type="http://schemas.openxmlformats.org/officeDocument/2006/relationships/image" Target="../media/image53.png"/><Relationship Id="rId7" Type="http://schemas.openxmlformats.org/officeDocument/2006/relationships/image" Target="../media/image52.png"/><Relationship Id="rId8" Type="http://schemas.openxmlformats.org/officeDocument/2006/relationships/image" Target="../media/image7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8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7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0.png"/><Relationship Id="rId6" Type="http://schemas.openxmlformats.org/officeDocument/2006/relationships/image" Target="../media/image7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hyperlink" Target="https://enwrmt.nilebasin.org/" TargetMode="External"/><Relationship Id="rId6" Type="http://schemas.openxmlformats.org/officeDocument/2006/relationships/hyperlink" Target="https://nilebasin.org/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enwrmt.nilebasin.org/" TargetMode="External"/><Relationship Id="rId4" Type="http://schemas.openxmlformats.org/officeDocument/2006/relationships/image" Target="../media/image61.png"/><Relationship Id="rId5" Type="http://schemas.openxmlformats.org/officeDocument/2006/relationships/image" Target="../media/image2.png"/><Relationship Id="rId6" Type="http://schemas.openxmlformats.org/officeDocument/2006/relationships/image" Target="../media/image6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1.png"/><Relationship Id="rId4" Type="http://schemas.openxmlformats.org/officeDocument/2006/relationships/image" Target="../media/image2.png"/><Relationship Id="rId5" Type="http://schemas.openxmlformats.org/officeDocument/2006/relationships/image" Target="../media/image69.png"/><Relationship Id="rId6" Type="http://schemas.openxmlformats.org/officeDocument/2006/relationships/image" Target="../media/image71.png"/><Relationship Id="rId7" Type="http://schemas.openxmlformats.org/officeDocument/2006/relationships/image" Target="../media/image83.png"/></Relationships>
</file>

<file path=ppt/slides/_rels/slide51.xml.rels><?xml version="1.0" encoding="UTF-8" standalone="yes"?><Relationships xmlns="http://schemas.openxmlformats.org/package/2006/relationships"><Relationship Id="rId10" Type="http://schemas.openxmlformats.org/officeDocument/2006/relationships/image" Target="../media/image74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1.png"/><Relationship Id="rId4" Type="http://schemas.openxmlformats.org/officeDocument/2006/relationships/image" Target="../media/image81.png"/><Relationship Id="rId9" Type="http://schemas.openxmlformats.org/officeDocument/2006/relationships/image" Target="../media/image82.png"/><Relationship Id="rId5" Type="http://schemas.openxmlformats.org/officeDocument/2006/relationships/image" Target="../media/image65.png"/><Relationship Id="rId6" Type="http://schemas.openxmlformats.org/officeDocument/2006/relationships/image" Target="../media/image80.png"/><Relationship Id="rId7" Type="http://schemas.openxmlformats.org/officeDocument/2006/relationships/image" Target="../media/image68.png"/><Relationship Id="rId8" Type="http://schemas.openxmlformats.org/officeDocument/2006/relationships/image" Target="../media/image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1.png"/><Relationship Id="rId4" Type="http://schemas.openxmlformats.org/officeDocument/2006/relationships/image" Target="../media/image21.png"/><Relationship Id="rId5" Type="http://schemas.openxmlformats.org/officeDocument/2006/relationships/image" Target="../media/image2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7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1.png"/><Relationship Id="rId4" Type="http://schemas.openxmlformats.org/officeDocument/2006/relationships/image" Target="../media/image2.png"/><Relationship Id="rId5" Type="http://schemas.openxmlformats.org/officeDocument/2006/relationships/image" Target="../media/image7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4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1.png"/><Relationship Id="rId6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2a60ee3dc_0_10"/>
          <p:cNvSpPr/>
          <p:nvPr/>
        </p:nvSpPr>
        <p:spPr>
          <a:xfrm>
            <a:off x="575400" y="1539550"/>
            <a:ext cx="11430000" cy="250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352a60ee3dc_0_10"/>
          <p:cNvSpPr txBox="1"/>
          <p:nvPr>
            <p:ph type="ctrTitle"/>
          </p:nvPr>
        </p:nvSpPr>
        <p:spPr>
          <a:xfrm>
            <a:off x="575400" y="1901900"/>
            <a:ext cx="11430000" cy="18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50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sz="5000">
                <a:latin typeface="Garamond"/>
                <a:ea typeface="Garamond"/>
                <a:cs typeface="Garamond"/>
                <a:sym typeface="Garamond"/>
              </a:rPr>
              <a:t>EN-WRMT: WebGIS Portal (WP5 ) and </a:t>
            </a:r>
            <a:endParaRPr sz="50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sz="5000">
                <a:latin typeface="Garamond"/>
                <a:ea typeface="Garamond"/>
                <a:cs typeface="Garamond"/>
                <a:sym typeface="Garamond"/>
              </a:rPr>
              <a:t>Web Forum (WP6)</a:t>
            </a:r>
            <a:endParaRPr sz="50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300"/>
          </a:p>
        </p:txBody>
      </p:sp>
      <p:sp>
        <p:nvSpPr>
          <p:cNvPr id="134" name="Google Shape;134;g352a60ee3dc_0_10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5" name="Google Shape;135;g352a60ee3dc_0_10"/>
          <p:cNvSpPr txBox="1"/>
          <p:nvPr/>
        </p:nvSpPr>
        <p:spPr>
          <a:xfrm>
            <a:off x="1539550" y="5081025"/>
            <a:ext cx="95079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i-FI" sz="185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Dr. Binyam Tesfaw Hailu, Miss Beimnet Girma, and Mr. Kedir </a:t>
            </a:r>
            <a:r>
              <a:rPr b="1" i="0" lang="fi-FI" sz="185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Hajisheko</a:t>
            </a:r>
            <a:endParaRPr b="1" i="0" sz="185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Logo&#10;&#10;Description automatically generated" id="136" name="Google Shape;136;g352a60ee3dc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5536225"/>
            <a:ext cx="2706825" cy="6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352a60ee3dc_0_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96800" y="5673425"/>
            <a:ext cx="2050522" cy="51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352a60ee3dc_0_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75726" y="0"/>
            <a:ext cx="4829325" cy="135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352a60ee3dc_0_10"/>
          <p:cNvSpPr txBox="1"/>
          <p:nvPr/>
        </p:nvSpPr>
        <p:spPr>
          <a:xfrm>
            <a:off x="575550" y="4011125"/>
            <a:ext cx="114300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fi-FI" sz="2100" u="none" cap="none" strike="noStrike">
                <a:solidFill>
                  <a:srgbClr val="1A699E"/>
                </a:solidFill>
                <a:latin typeface="Arial"/>
                <a:ea typeface="Arial"/>
                <a:cs typeface="Arial"/>
                <a:sym typeface="Arial"/>
              </a:rPr>
              <a:t>Validation Workshop in Eastern Nile Water Resources Models and Tools 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1A699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fi-FI" sz="2100" u="none" cap="none" strike="noStrike">
                <a:solidFill>
                  <a:srgbClr val="1A699E"/>
                </a:solidFill>
                <a:latin typeface="Arial"/>
                <a:ea typeface="Arial"/>
                <a:cs typeface="Arial"/>
                <a:sym typeface="Arial"/>
              </a:rPr>
              <a:t>12 - 14th of June 2025</a:t>
            </a:r>
            <a:endParaRPr b="1" i="0" sz="2100" u="none" cap="none" strike="noStrike">
              <a:solidFill>
                <a:srgbClr val="1A699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6d8e7b7dd_1_218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237" name="Google Shape;237;g366d8e7b7dd_1_218" title="Screenshot 2025-06-10 at 3.17.25 in the afternoon.png"/>
          <p:cNvPicPr preferRelativeResize="0"/>
          <p:nvPr/>
        </p:nvPicPr>
        <p:blipFill rotWithShape="1">
          <a:blip r:embed="rId3">
            <a:alphaModFix/>
          </a:blip>
          <a:srcRect b="12293" l="7293" r="7191" t="29634"/>
          <a:stretch/>
        </p:blipFill>
        <p:spPr>
          <a:xfrm>
            <a:off x="38888" y="217725"/>
            <a:ext cx="12114227" cy="5141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66d8e7b7dd_1_226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244" name="Google Shape;244;g366d8e7b7dd_1_226" title="Screenshot 2025-06-10 at 3.18.21 in the afternoon.png"/>
          <p:cNvPicPr preferRelativeResize="0"/>
          <p:nvPr/>
        </p:nvPicPr>
        <p:blipFill rotWithShape="1">
          <a:blip r:embed="rId3">
            <a:alphaModFix/>
          </a:blip>
          <a:srcRect b="6625" l="8438" r="5804" t="24422"/>
          <a:stretch/>
        </p:blipFill>
        <p:spPr>
          <a:xfrm>
            <a:off x="0" y="304800"/>
            <a:ext cx="12192000" cy="6127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66d8e7b7dd_1_516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251" name="Google Shape;251;g366d8e7b7dd_1_5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52" name="Google Shape;252;g366d8e7b7dd_1_5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366d8e7b7dd_1_516"/>
          <p:cNvSpPr txBox="1"/>
          <p:nvPr/>
        </p:nvSpPr>
        <p:spPr>
          <a:xfrm>
            <a:off x="0" y="280650"/>
            <a:ext cx="9112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Functionalities Of Maps for NBI/ENTRO/Registered Users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366d8e7b7dd_1_516"/>
          <p:cNvSpPr txBox="1"/>
          <p:nvPr/>
        </p:nvSpPr>
        <p:spPr>
          <a:xfrm>
            <a:off x="8459750" y="1672400"/>
            <a:ext cx="3732300" cy="4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22860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●"/>
            </a:pPr>
            <a:r>
              <a:rPr b="1" i="0" lang="fi-FI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Description:</a:t>
            </a:r>
            <a:r>
              <a:rPr b="0" i="0" lang="fi-FI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each model integrated into the platform is accompanied by a brief description for ease of understanding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●"/>
            </a:pPr>
            <a:r>
              <a:rPr b="1" i="0" lang="fi-FI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 to Attribute Tables</a:t>
            </a:r>
            <a:r>
              <a:rPr b="0" i="0" lang="fi-FI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Users can view detailed attribute tables for each layer in the system. And 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●"/>
            </a:pPr>
            <a:r>
              <a:rPr b="1" i="0" lang="fi-FI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Filtering</a:t>
            </a:r>
            <a:r>
              <a:rPr b="0" i="0" lang="fi-FI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Users can filter datasets based on specific attributes for customized analysis.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●"/>
            </a:pPr>
            <a:r>
              <a:rPr b="1" i="0" lang="fi-FI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Download Options</a:t>
            </a:r>
            <a:r>
              <a:rPr b="0" i="0" lang="fi-FI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Data is available for download in various formats such as shapefile, CSV, and GeoJSON.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●"/>
            </a:pPr>
            <a:r>
              <a:rPr b="1" i="0" lang="fi-FI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Importing map file or vector data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●"/>
            </a:pPr>
            <a:r>
              <a:rPr b="1" i="0" lang="fi-FI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Exporting maps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●"/>
            </a:pPr>
            <a:r>
              <a:rPr b="1" i="0" lang="fi-FI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Measure area, length and bearing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●"/>
            </a:pPr>
            <a:r>
              <a:rPr b="1" i="0" lang="fi-FI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Share tools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Clr>
                <a:schemeClr val="dk1"/>
              </a:buClr>
              <a:buSzPts val="1000"/>
              <a:buFont typeface="Noto Sans Symbols"/>
              <a:buChar char="●"/>
            </a:pPr>
            <a:r>
              <a:rPr b="1" i="0" lang="fi-FI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Tutorials on how to use the portal and documentations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g366d8e7b7dd_1_5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754188"/>
            <a:ext cx="8061699" cy="4547625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g366d8e7b7dd_1_3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800" y="1835175"/>
            <a:ext cx="8527050" cy="38701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2" name="Google Shape;262;g366d8e7b7dd_1_307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263" name="Google Shape;263;g366d8e7b7dd_1_3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64" name="Google Shape;264;g366d8e7b7dd_1_3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366d8e7b7dd_1_307"/>
          <p:cNvSpPr txBox="1"/>
          <p:nvPr/>
        </p:nvSpPr>
        <p:spPr>
          <a:xfrm>
            <a:off x="0" y="280650"/>
            <a:ext cx="7262400" cy="16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EN-Hydrological and hydraulics models: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HEC-DSSVue 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366d8e7b7dd_1_307"/>
          <p:cNvSpPr txBox="1"/>
          <p:nvPr/>
        </p:nvSpPr>
        <p:spPr>
          <a:xfrm>
            <a:off x="8039875" y="2061738"/>
            <a:ext cx="3913800" cy="341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HEC-DSSVue - short description (A link is provided to see the details) https://www.hec.usace.army.mil/software/hec-dssvue/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	Get Data (It takes the users to a window showing the dss and shp files uploaded in the database)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	Go to Maps (It takes the users to the WebGIS Maps with Flow stations average flow rate and Rainfall stations (Number of records)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366d8e7b7dd_1_307"/>
          <p:cNvSpPr/>
          <p:nvPr/>
        </p:nvSpPr>
        <p:spPr>
          <a:xfrm>
            <a:off x="6591250" y="5203850"/>
            <a:ext cx="1648500" cy="4509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g366d8e7b7dd_1_307" title="Screenshot 2025-05-01 at 3.51.49 in the morning.png"/>
          <p:cNvPicPr preferRelativeResize="0"/>
          <p:nvPr/>
        </p:nvPicPr>
        <p:blipFill rotWithShape="1">
          <a:blip r:embed="rId6">
            <a:alphaModFix/>
          </a:blip>
          <a:srcRect b="5870" l="75191" r="7573" t="88136"/>
          <a:stretch/>
        </p:blipFill>
        <p:spPr>
          <a:xfrm>
            <a:off x="3747802" y="5875600"/>
            <a:ext cx="4369823" cy="94939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23825">
              <a:srgbClr val="000000">
                <a:alpha val="49411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66d8e7b7dd_1_548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275" name="Google Shape;275;g366d8e7b7dd_1_5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76" name="Google Shape;276;g366d8e7b7dd_1_5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366d8e7b7dd_1_548"/>
          <p:cNvSpPr txBox="1"/>
          <p:nvPr/>
        </p:nvSpPr>
        <p:spPr>
          <a:xfrm>
            <a:off x="0" y="280650"/>
            <a:ext cx="7262400" cy="16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EN-Hydrological and hydraulics models: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HEC-DSSVue 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366d8e7b7dd_1_548"/>
          <p:cNvSpPr txBox="1"/>
          <p:nvPr/>
        </p:nvSpPr>
        <p:spPr>
          <a:xfrm>
            <a:off x="8039875" y="2061738"/>
            <a:ext cx="3913800" cy="341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HEC-DSSVue - short description (A link is provided to see the details) https://www.hec.usace.army.mil/software/hec-dssvue/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	Get Data (It takes the users to a window showing the dss and shp files uploaded in the database)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	Go to Maps (It takes the users to the WebGIS Maps with Flow stations average flow rate and Rainfall stations (Number of records)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g366d8e7b7dd_1_548" title="Screenshot 2025-05-01 at 3.51.49 in the morning.png"/>
          <p:cNvPicPr preferRelativeResize="0"/>
          <p:nvPr/>
        </p:nvPicPr>
        <p:blipFill rotWithShape="1">
          <a:blip r:embed="rId5">
            <a:alphaModFix/>
          </a:blip>
          <a:srcRect b="5870" l="75191" r="7573" t="88136"/>
          <a:stretch/>
        </p:blipFill>
        <p:spPr>
          <a:xfrm>
            <a:off x="3911090" y="990550"/>
            <a:ext cx="4369823" cy="94939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23825">
              <a:srgbClr val="000000">
                <a:alpha val="49411"/>
              </a:srgbClr>
            </a:outerShdw>
          </a:effectLst>
        </p:spPr>
      </p:pic>
      <p:sp>
        <p:nvSpPr>
          <p:cNvPr id="280" name="Google Shape;280;g366d8e7b7dd_1_548"/>
          <p:cNvSpPr/>
          <p:nvPr/>
        </p:nvSpPr>
        <p:spPr>
          <a:xfrm>
            <a:off x="3778900" y="933125"/>
            <a:ext cx="2254800" cy="12753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23825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g366d8e7b7dd_1_548" title="Screenshot 2025-06-11 at 12.34.49 in the morning.png"/>
          <p:cNvPicPr preferRelativeResize="0"/>
          <p:nvPr/>
        </p:nvPicPr>
        <p:blipFill rotWithShape="1">
          <a:blip r:embed="rId6">
            <a:alphaModFix/>
          </a:blip>
          <a:srcRect b="16841" l="28641" r="29463" t="26655"/>
          <a:stretch/>
        </p:blipFill>
        <p:spPr>
          <a:xfrm>
            <a:off x="1539450" y="2208425"/>
            <a:ext cx="5515796" cy="464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g366d8e7b7dd_1_319"/>
          <p:cNvPicPr preferRelativeResize="0"/>
          <p:nvPr/>
        </p:nvPicPr>
        <p:blipFill rotWithShape="1">
          <a:blip r:embed="rId3">
            <a:alphaModFix/>
          </a:blip>
          <a:srcRect b="0" l="0" r="0" t="1068"/>
          <a:stretch/>
        </p:blipFill>
        <p:spPr>
          <a:xfrm>
            <a:off x="53350" y="2471438"/>
            <a:ext cx="8258675" cy="295391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8" name="Google Shape;288;g366d8e7b7dd_1_319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289" name="Google Shape;289;g366d8e7b7dd_1_3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90" name="Google Shape;290;g366d8e7b7dd_1_3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366d8e7b7dd_1_319"/>
          <p:cNvSpPr txBox="1"/>
          <p:nvPr/>
        </p:nvSpPr>
        <p:spPr>
          <a:xfrm>
            <a:off x="0" y="280650"/>
            <a:ext cx="7262400" cy="16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EN-Hydrological and hydraulics models: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HEC-HMS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366d8e7b7dd_1_319"/>
          <p:cNvSpPr txBox="1"/>
          <p:nvPr/>
        </p:nvSpPr>
        <p:spPr>
          <a:xfrm>
            <a:off x="8039875" y="2061738"/>
            <a:ext cx="3913800" cy="4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HEC-HMS - short description (A link is provided to see the details) https://www.hec.usace.army.mil/software/hec-hms/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Get Data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Download Models 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Dashboards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Go To Map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Atbara Basin HMS Results and Atbara sub-catchments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 Nile Basin HMS Results and Main Nile sub-catchments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Nile Basin HMS Results and Blue Nile sub-catchments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Baro-Akobo_Sobat Basin HMS Results and Baro-Akobo-Sobat sub-catchments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g366d8e7b7dd_1_319" title="Screenshot 2025-05-01 at 3.55.01 in the morning.png"/>
          <p:cNvPicPr preferRelativeResize="0"/>
          <p:nvPr/>
        </p:nvPicPr>
        <p:blipFill rotWithShape="1">
          <a:blip r:embed="rId6">
            <a:alphaModFix/>
          </a:blip>
          <a:srcRect b="10997" l="51487" r="7480" t="83754"/>
          <a:stretch/>
        </p:blipFill>
        <p:spPr>
          <a:xfrm>
            <a:off x="1111025" y="5924950"/>
            <a:ext cx="6422574" cy="5131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52400">
              <a:srgbClr val="000000">
                <a:alpha val="49411"/>
              </a:srgbClr>
            </a:outerShdw>
          </a:effectLst>
        </p:spPr>
      </p:pic>
      <p:sp>
        <p:nvSpPr>
          <p:cNvPr id="294" name="Google Shape;294;g366d8e7b7dd_1_319"/>
          <p:cNvSpPr/>
          <p:nvPr/>
        </p:nvSpPr>
        <p:spPr>
          <a:xfrm>
            <a:off x="4742875" y="4696650"/>
            <a:ext cx="3297000" cy="7287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66d8e7b7dd_1_340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301" name="Google Shape;301;g366d8e7b7dd_1_3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302" name="Google Shape;302;g366d8e7b7dd_1_3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366d8e7b7dd_1_340"/>
          <p:cNvSpPr txBox="1"/>
          <p:nvPr/>
        </p:nvSpPr>
        <p:spPr>
          <a:xfrm>
            <a:off x="0" y="280650"/>
            <a:ext cx="7262400" cy="16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EN-Hydrological and hydraulics models: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HEC-HMS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366d8e7b7dd_1_340"/>
          <p:cNvSpPr txBox="1"/>
          <p:nvPr/>
        </p:nvSpPr>
        <p:spPr>
          <a:xfrm>
            <a:off x="8039875" y="2061738"/>
            <a:ext cx="3913800" cy="4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HEC-HMS - short description (A link is provided to see the details) https://www.hec.usace.army.mil/software/hec-hms/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Get Data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Download Models 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Dashboards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Go To Map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Atbara Basin HMS Results and Atbara sub-catchments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 Nile Basin HMS Results and Main Nile sub-catchments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Nile Basin HMS Results and Blue Nile sub-catchments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Baro-Akobo_Sobat Basin HMS Results and Baro-Akobo-Sobat sub-catchments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g366d8e7b7dd_1_340" title="Screenshot 2025-05-01 at 4.03.49 in the morning.png"/>
          <p:cNvPicPr preferRelativeResize="0"/>
          <p:nvPr/>
        </p:nvPicPr>
        <p:blipFill rotWithShape="1">
          <a:blip r:embed="rId5">
            <a:alphaModFix/>
          </a:blip>
          <a:srcRect b="7154" l="0" r="0" t="15654"/>
          <a:stretch/>
        </p:blipFill>
        <p:spPr>
          <a:xfrm>
            <a:off x="60650" y="2210113"/>
            <a:ext cx="7903027" cy="381296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33350">
              <a:srgbClr val="000000">
                <a:alpha val="49411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66d8e7b7dd_1_350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312" name="Google Shape;312;g366d8e7b7dd_1_3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313" name="Google Shape;313;g366d8e7b7dd_1_3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366d8e7b7dd_1_350"/>
          <p:cNvSpPr txBox="1"/>
          <p:nvPr/>
        </p:nvSpPr>
        <p:spPr>
          <a:xfrm>
            <a:off x="0" y="280650"/>
            <a:ext cx="7262400" cy="16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EN-Hydrological and hydraulics models: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HEC-HMS Models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366d8e7b7dd_1_350"/>
          <p:cNvSpPr txBox="1"/>
          <p:nvPr/>
        </p:nvSpPr>
        <p:spPr>
          <a:xfrm>
            <a:off x="8039875" y="2061738"/>
            <a:ext cx="3913800" cy="4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HEC-HMS - short description (A link is provided to see the details) https://www.hec.usace.army.mil/software/hec-hms/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Get Data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Download Models 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Dashboards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Go To Map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Atbara Basin HMS Results and Atbara sub-catchments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 Nile Basin HMS Results and Main Nile sub-catchments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Nile Basin HMS Results and Blue Nile sub-catchments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Baro-Akobo_Sobat Basin HMS Results and Baro-Akobo-Sobat sub-catchments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g366d8e7b7dd_1_350" title="Screenshot 2025-05-01 at 3.57.15 in the morning.png"/>
          <p:cNvPicPr preferRelativeResize="0"/>
          <p:nvPr/>
        </p:nvPicPr>
        <p:blipFill rotWithShape="1">
          <a:blip r:embed="rId5">
            <a:alphaModFix/>
          </a:blip>
          <a:srcRect b="20247" l="27168" r="28264" t="29685"/>
          <a:stretch/>
        </p:blipFill>
        <p:spPr>
          <a:xfrm>
            <a:off x="762000" y="1858350"/>
            <a:ext cx="6640302" cy="46623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66d8e7b7dd_1_360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323" name="Google Shape;323;g366d8e7b7dd_1_3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324" name="Google Shape;324;g366d8e7b7dd_1_3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366d8e7b7dd_1_360"/>
          <p:cNvSpPr txBox="1"/>
          <p:nvPr/>
        </p:nvSpPr>
        <p:spPr>
          <a:xfrm>
            <a:off x="0" y="280650"/>
            <a:ext cx="7262400" cy="16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EN-Hydrological and hydraulics models: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HEC-HMS Dashboards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366d8e7b7dd_1_360"/>
          <p:cNvSpPr txBox="1"/>
          <p:nvPr/>
        </p:nvSpPr>
        <p:spPr>
          <a:xfrm>
            <a:off x="8039875" y="2061738"/>
            <a:ext cx="3913800" cy="4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HEC-HMS - short description (A link is provided to see the details) https://www.hec.usace.army.mil/software/hec-hms/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Get Data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Download Models 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Dashboards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Go To Map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Atbara Basin HMS Results and Atbara sub-catchments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 Nile Basin HMS Results and Main Nile sub-catchments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Nile Basin HMS Results and Blue Nile sub-catchments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Baro-Akobo_Sobat Basin HMS Results and Baro-Akobo-Sobat sub-catchments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g366d8e7b7dd_1_360" title="Screenshot 2025-05-01 at 3.58.57 in the morning.png"/>
          <p:cNvPicPr preferRelativeResize="0"/>
          <p:nvPr/>
        </p:nvPicPr>
        <p:blipFill rotWithShape="1">
          <a:blip r:embed="rId5">
            <a:alphaModFix/>
          </a:blip>
          <a:srcRect b="19274" l="29958" r="29376" t="29146"/>
          <a:stretch/>
        </p:blipFill>
        <p:spPr>
          <a:xfrm>
            <a:off x="964150" y="1862175"/>
            <a:ext cx="6086692" cy="482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66d8e7b7dd_1_562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334" name="Google Shape;334;g366d8e7b7dd_1_5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335" name="Google Shape;335;g366d8e7b7dd_1_5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366d8e7b7dd_1_562"/>
          <p:cNvSpPr txBox="1"/>
          <p:nvPr/>
        </p:nvSpPr>
        <p:spPr>
          <a:xfrm>
            <a:off x="0" y="280650"/>
            <a:ext cx="7262400" cy="16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EN-Hydrological and hydraulics models: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HEC-HMS Dashboards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g366d8e7b7dd_1_562" title="Screenshot 2025-06-11 at 12.36.49 in the morning.png"/>
          <p:cNvPicPr preferRelativeResize="0"/>
          <p:nvPr/>
        </p:nvPicPr>
        <p:blipFill rotWithShape="1">
          <a:blip r:embed="rId5">
            <a:alphaModFix/>
          </a:blip>
          <a:srcRect b="6812" l="0" r="0" t="15316"/>
          <a:stretch/>
        </p:blipFill>
        <p:spPr>
          <a:xfrm>
            <a:off x="727775" y="1939950"/>
            <a:ext cx="9914424" cy="48251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66d8e7b7dd_1_8"/>
          <p:cNvSpPr/>
          <p:nvPr/>
        </p:nvSpPr>
        <p:spPr>
          <a:xfrm>
            <a:off x="7200125" y="808650"/>
            <a:ext cx="4991700" cy="5094900"/>
          </a:xfrm>
          <a:prstGeom prst="rect">
            <a:avLst/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7800000" dist="2857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366d8e7b7dd_1_8"/>
          <p:cNvSpPr/>
          <p:nvPr/>
        </p:nvSpPr>
        <p:spPr>
          <a:xfrm>
            <a:off x="326575" y="808650"/>
            <a:ext cx="6624600" cy="5094900"/>
          </a:xfrm>
          <a:prstGeom prst="rect">
            <a:avLst/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7800000" dist="295275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366d8e7b7dd_1_8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48" name="Google Shape;148;g366d8e7b7dd_1_8"/>
          <p:cNvSpPr txBox="1"/>
          <p:nvPr/>
        </p:nvSpPr>
        <p:spPr>
          <a:xfrm>
            <a:off x="373200" y="793100"/>
            <a:ext cx="6687000" cy="51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●"/>
            </a:pPr>
            <a:r>
              <a:rPr lang="fi-FI" sz="2300"/>
              <a:t>Assess ENTROs data and information platforms, Methodology -WP5</a:t>
            </a:r>
            <a:endParaRPr sz="23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●"/>
            </a:pPr>
            <a:r>
              <a:rPr b="0" i="0" lang="fi-FI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Platform Overview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●"/>
            </a:pPr>
            <a:r>
              <a:rPr b="0" i="0" lang="fi-FI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Front-end structure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fi-FI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EN-Water Resources Models and Tools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■"/>
            </a:pPr>
            <a:r>
              <a:rPr b="0" i="0" lang="fi-FI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EN-Hydrological and Hydraulic Models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■"/>
            </a:pPr>
            <a:r>
              <a:rPr b="0" i="0" lang="fi-FI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EN-Water Resource Planning Models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■"/>
            </a:pPr>
            <a:r>
              <a:rPr b="0" i="0" lang="fi-FI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EN-Sediments and Erosion Transport Models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●"/>
            </a:pPr>
            <a:r>
              <a:rPr b="0" i="0" lang="fi-FI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Users management strategy</a:t>
            </a:r>
            <a:endParaRPr sz="2300"/>
          </a:p>
        </p:txBody>
      </p:sp>
      <p:sp>
        <p:nvSpPr>
          <p:cNvPr id="149" name="Google Shape;149;g366d8e7b7dd_1_8"/>
          <p:cNvSpPr txBox="1"/>
          <p:nvPr/>
        </p:nvSpPr>
        <p:spPr>
          <a:xfrm>
            <a:off x="0" y="0"/>
            <a:ext cx="6858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Outline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366d8e7b7dd_1_8"/>
          <p:cNvSpPr txBox="1"/>
          <p:nvPr/>
        </p:nvSpPr>
        <p:spPr>
          <a:xfrm>
            <a:off x="7200125" y="869300"/>
            <a:ext cx="4991700" cy="49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fi-FI" sz="2300">
                <a:solidFill>
                  <a:schemeClr val="dk1"/>
                </a:solidFill>
              </a:rPr>
              <a:t>Key Functionalities of Web Maps </a:t>
            </a:r>
            <a:endParaRPr sz="23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b="0" i="0" lang="fi-FI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Authentication and Authorization Protocol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b="0" i="0" lang="fi-FI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Contact Us section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fi-FI" sz="2400">
                <a:solidFill>
                  <a:schemeClr val="dk1"/>
                </a:solidFill>
              </a:rPr>
              <a:t>Web-</a:t>
            </a:r>
            <a:r>
              <a:rPr b="0" i="0" lang="fi-FI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Forum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b="0" i="0" lang="fi-FI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Hardware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fi-FI" sz="2400">
                <a:solidFill>
                  <a:schemeClr val="dk1"/>
                </a:solidFill>
              </a:rPr>
              <a:t>Links and resources</a:t>
            </a:r>
            <a:endParaRPr sz="24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fi-FI" sz="2300">
                <a:solidFill>
                  <a:schemeClr val="dk1"/>
                </a:solidFill>
              </a:rPr>
              <a:t>System infrastructure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67c9528ccf_0_8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344" name="Google Shape;344;g367c9528ccf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345" name="Google Shape;345;g367c9528ccf_0_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367c9528ccf_0_8"/>
          <p:cNvSpPr txBox="1"/>
          <p:nvPr/>
        </p:nvSpPr>
        <p:spPr>
          <a:xfrm>
            <a:off x="0" y="52050"/>
            <a:ext cx="7262400" cy="16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EN-Hydrological and hydraulics models: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HEC-HMS Dashboards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g367c9528ccf_0_8" title="Screenshot 2025-06-12 at 7.49.27 in the morning.png"/>
          <p:cNvPicPr preferRelativeResize="0"/>
          <p:nvPr/>
        </p:nvPicPr>
        <p:blipFill rotWithShape="1">
          <a:blip r:embed="rId5">
            <a:alphaModFix/>
          </a:blip>
          <a:srcRect b="9163" l="0" r="0" t="15665"/>
          <a:stretch/>
        </p:blipFill>
        <p:spPr>
          <a:xfrm>
            <a:off x="432350" y="1711350"/>
            <a:ext cx="10623427" cy="49911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66d8e7b7dd_1_370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354" name="Google Shape;354;g366d8e7b7dd_1_3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355" name="Google Shape;355;g366d8e7b7dd_1_3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366d8e7b7dd_1_370"/>
          <p:cNvSpPr txBox="1"/>
          <p:nvPr/>
        </p:nvSpPr>
        <p:spPr>
          <a:xfrm>
            <a:off x="0" y="280650"/>
            <a:ext cx="7262400" cy="16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EN-Hydrological and hydraulics models: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HEC-RAS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366d8e7b7dd_1_370"/>
          <p:cNvSpPr txBox="1"/>
          <p:nvPr/>
        </p:nvSpPr>
        <p:spPr>
          <a:xfrm>
            <a:off x="8039875" y="2061738"/>
            <a:ext cx="3913800" cy="4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HEC-RAS - short description (A link is provided to see the details)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Go To Map (It takes the users to the WebGIS Maps of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Average water level Average level [m a.s.l.] for a dry year,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Average level [m a.s.l.] for a reference year, and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Average level [m a.s.l.] for a wet year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Average Level Scenario 0 (Current Condition)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Average Level Scenario 1 (SSP2)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Average Level Scenario 2 (SSP3)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Rivers- Rivers network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g366d8e7b7dd_1_370"/>
          <p:cNvPicPr preferRelativeResize="0"/>
          <p:nvPr/>
        </p:nvPicPr>
        <p:blipFill rotWithShape="1">
          <a:blip r:embed="rId5">
            <a:alphaModFix/>
          </a:blip>
          <a:srcRect b="0" l="0" r="8078" t="1864"/>
          <a:stretch/>
        </p:blipFill>
        <p:spPr>
          <a:xfrm>
            <a:off x="58275" y="2429050"/>
            <a:ext cx="7981601" cy="27357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9" name="Google Shape;359;g366d8e7b7dd_1_3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54900" y="5515300"/>
            <a:ext cx="4019550" cy="4857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60" name="Google Shape;360;g366d8e7b7dd_1_370"/>
          <p:cNvSpPr/>
          <p:nvPr/>
        </p:nvSpPr>
        <p:spPr>
          <a:xfrm>
            <a:off x="4891425" y="4077700"/>
            <a:ext cx="3148500" cy="6282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66d8e7b7dd_1_594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367" name="Google Shape;367;g366d8e7b7dd_1_5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368" name="Google Shape;368;g366d8e7b7dd_1_5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g366d8e7b7dd_1_594"/>
          <p:cNvSpPr txBox="1"/>
          <p:nvPr/>
        </p:nvSpPr>
        <p:spPr>
          <a:xfrm>
            <a:off x="0" y="280650"/>
            <a:ext cx="7262400" cy="16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EN-Hydrological and hydraulics models: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HEC-RAS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Google Shape;370;g366d8e7b7dd_1_594" title="Screenshot 2025-06-11 at 12.41.32 in the morning.png"/>
          <p:cNvPicPr preferRelativeResize="0"/>
          <p:nvPr/>
        </p:nvPicPr>
        <p:blipFill rotWithShape="1">
          <a:blip r:embed="rId5">
            <a:alphaModFix/>
          </a:blip>
          <a:srcRect b="7891" l="0" r="0" t="15255"/>
          <a:stretch/>
        </p:blipFill>
        <p:spPr>
          <a:xfrm>
            <a:off x="1075513" y="1848325"/>
            <a:ext cx="10040975" cy="48230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66d8e7b7dd_1_581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377" name="Google Shape;377;g366d8e7b7dd_1_5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378" name="Google Shape;378;g366d8e7b7dd_1_5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g366d8e7b7dd_1_581"/>
          <p:cNvSpPr txBox="1"/>
          <p:nvPr/>
        </p:nvSpPr>
        <p:spPr>
          <a:xfrm>
            <a:off x="0" y="280650"/>
            <a:ext cx="7262400" cy="16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EN-Hydrological and hydraulics models: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HEC-RAS : Water Surface Elevation Profile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g366d8e7b7dd_1_581" title="Screenshot 2025-06-11 at 12.45.22 in the morning.png"/>
          <p:cNvPicPr preferRelativeResize="0"/>
          <p:nvPr/>
        </p:nvPicPr>
        <p:blipFill rotWithShape="1">
          <a:blip r:embed="rId5">
            <a:alphaModFix/>
          </a:blip>
          <a:srcRect b="6808" l="0" r="0" t="15995"/>
          <a:stretch/>
        </p:blipFill>
        <p:spPr>
          <a:xfrm>
            <a:off x="929950" y="1850575"/>
            <a:ext cx="10186250" cy="4914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66d8e7b7dd_1_402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387" name="Google Shape;387;g366d8e7b7dd_1_4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388" name="Google Shape;388;g366d8e7b7dd_1_4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g366d8e7b7dd_1_402"/>
          <p:cNvSpPr txBox="1"/>
          <p:nvPr/>
        </p:nvSpPr>
        <p:spPr>
          <a:xfrm>
            <a:off x="0" y="280650"/>
            <a:ext cx="7262400" cy="16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EN-Water Resources Planning Models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HEC-RESSIM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366d8e7b7dd_1_402"/>
          <p:cNvSpPr txBox="1"/>
          <p:nvPr/>
        </p:nvSpPr>
        <p:spPr>
          <a:xfrm>
            <a:off x="8039875" y="2061750"/>
            <a:ext cx="4044000" cy="3648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HEC-RESSim- short description (A link is provided to see the details)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Maps - (It takes the users to the WebGIS Maps of HEC-RESSIM in the Existing Configuration and Future Configuration)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RESSIM Existing Configuration – Point data of Existing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Rivers networks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RESSIM Future Configuration – Point data of Existing</a:t>
            </a:r>
            <a:r>
              <a:rPr b="1" lang="fi-FI" sz="1500">
                <a:solidFill>
                  <a:schemeClr val="dk1"/>
                </a:solidFill>
              </a:rPr>
              <a:t>, </a:t>
            </a: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Future and Rivers networks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g366d8e7b7dd_1_402" title="Screenshot 2025-05-01 at 4.10.29 in the morning.png"/>
          <p:cNvPicPr preferRelativeResize="0"/>
          <p:nvPr/>
        </p:nvPicPr>
        <p:blipFill rotWithShape="1">
          <a:blip r:embed="rId5">
            <a:alphaModFix/>
          </a:blip>
          <a:srcRect b="8266" l="0" r="0" t="16245"/>
          <a:stretch/>
        </p:blipFill>
        <p:spPr>
          <a:xfrm>
            <a:off x="91750" y="2958075"/>
            <a:ext cx="7731804" cy="3648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04775">
              <a:srgbClr val="000000">
                <a:alpha val="49411"/>
              </a:srgbClr>
            </a:outerShdw>
          </a:effectLst>
        </p:spPr>
      </p:pic>
      <p:pic>
        <p:nvPicPr>
          <p:cNvPr id="392" name="Google Shape;392;g366d8e7b7dd_1_402" title="Screenshot 2025-05-01 at 4.09.28 in the morning.png"/>
          <p:cNvPicPr preferRelativeResize="0"/>
          <p:nvPr/>
        </p:nvPicPr>
        <p:blipFill rotWithShape="1">
          <a:blip r:embed="rId6">
            <a:alphaModFix/>
          </a:blip>
          <a:srcRect b="24674" l="29328" r="29374" t="34199"/>
          <a:stretch/>
        </p:blipFill>
        <p:spPr>
          <a:xfrm>
            <a:off x="4680850" y="898200"/>
            <a:ext cx="3172424" cy="19746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66d8e7b7dd_1_537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399" name="Google Shape;399;g366d8e7b7dd_1_5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400" name="Google Shape;400;g366d8e7b7dd_1_5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g366d8e7b7dd_1_537"/>
          <p:cNvSpPr txBox="1"/>
          <p:nvPr/>
        </p:nvSpPr>
        <p:spPr>
          <a:xfrm>
            <a:off x="0" y="280650"/>
            <a:ext cx="7262400" cy="16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EN-Water Resources Planning Models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HEC-RESSIM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g366d8e7b7dd_1_537" title="Screenshot 2025-06-10 at 7.00.30 in the evening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3475" y="1859075"/>
            <a:ext cx="10379756" cy="490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67c9528ccf_1_9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409" name="Google Shape;409;g367c9528ccf_1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410" name="Google Shape;410;g367c9528ccf_1_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367c9528ccf_1_9"/>
          <p:cNvSpPr txBox="1"/>
          <p:nvPr/>
        </p:nvSpPr>
        <p:spPr>
          <a:xfrm>
            <a:off x="0" y="280650"/>
            <a:ext cx="7262400" cy="16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EN-Water Resources Planning Models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HEC-RESSIM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g367c9528ccf_1_9" title="Screenshot 2025-06-12 at 9.04.15 in the morning.png"/>
          <p:cNvPicPr preferRelativeResize="0"/>
          <p:nvPr/>
        </p:nvPicPr>
        <p:blipFill rotWithShape="1">
          <a:blip r:embed="rId5">
            <a:alphaModFix/>
          </a:blip>
          <a:srcRect b="5466" l="0" r="0" t="15991"/>
          <a:stretch/>
        </p:blipFill>
        <p:spPr>
          <a:xfrm>
            <a:off x="0" y="1939950"/>
            <a:ext cx="8307876" cy="40783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3" name="Google Shape;413;g367c9528ccf_1_9" title="Screenshot 2025-06-12 at 9.06.00 in the morning.png"/>
          <p:cNvPicPr preferRelativeResize="0"/>
          <p:nvPr/>
        </p:nvPicPr>
        <p:blipFill rotWithShape="1">
          <a:blip r:embed="rId6">
            <a:alphaModFix/>
          </a:blip>
          <a:srcRect b="7147" l="0" r="0" t="7147"/>
          <a:stretch/>
        </p:blipFill>
        <p:spPr>
          <a:xfrm>
            <a:off x="7041500" y="3676991"/>
            <a:ext cx="5212826" cy="279220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66d8e7b7dd_1_413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420" name="Google Shape;420;g366d8e7b7dd_1_4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421" name="Google Shape;421;g366d8e7b7dd_1_4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g366d8e7b7dd_1_413"/>
          <p:cNvSpPr txBox="1"/>
          <p:nvPr/>
        </p:nvSpPr>
        <p:spPr>
          <a:xfrm>
            <a:off x="0" y="280650"/>
            <a:ext cx="93927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EN-Sediments &amp; Erosion Transport Models: </a:t>
            </a:r>
            <a:r>
              <a:rPr b="1" i="0" lang="fi-FI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Sediment load, Specific sediment load, and Sediment Concentration</a:t>
            </a:r>
            <a:endParaRPr b="1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HEC-HMS and SWAT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g366d8e7b7dd_1_413"/>
          <p:cNvSpPr txBox="1"/>
          <p:nvPr/>
        </p:nvSpPr>
        <p:spPr>
          <a:xfrm>
            <a:off x="8039925" y="2061750"/>
            <a:ext cx="4044000" cy="410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HEC-HMS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 To Map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2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■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Atbara River Sediment, Rivers, and Atbara Basin Sediment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2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■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Nile River Sediment, Rivers, and Blue Nile Basin Sediment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SWAT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 To Map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Scenario 0 (Current Condition), Scenario 1 (SSP2), and Scenario 2 (SSP3)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2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■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Atbara Rivers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2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■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Atbara Basin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2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■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Nile Rivers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2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■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Nile Basin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g366d8e7b7dd_1_413" title="Screenshot 2025-06-12 at 7.55.01 in the morning.png"/>
          <p:cNvPicPr preferRelativeResize="0"/>
          <p:nvPr/>
        </p:nvPicPr>
        <p:blipFill rotWithShape="1">
          <a:blip r:embed="rId5">
            <a:alphaModFix/>
          </a:blip>
          <a:srcRect b="6882" l="0" r="0" t="15526"/>
          <a:stretch/>
        </p:blipFill>
        <p:spPr>
          <a:xfrm>
            <a:off x="74625" y="2294825"/>
            <a:ext cx="8030623" cy="38943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66d8e7b7dd_1_423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431" name="Google Shape;431;g366d8e7b7dd_1_4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432" name="Google Shape;432;g366d8e7b7dd_1_4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366d8e7b7dd_1_423"/>
          <p:cNvSpPr txBox="1"/>
          <p:nvPr/>
        </p:nvSpPr>
        <p:spPr>
          <a:xfrm>
            <a:off x="0" y="280650"/>
            <a:ext cx="93927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EN-Sediments &amp; Erosion Transport Models: </a:t>
            </a:r>
            <a:r>
              <a:rPr b="1" i="0" lang="fi-FI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Sediment load, Specific sediment load, and Sediment Concentration</a:t>
            </a:r>
            <a:endParaRPr b="1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HEC-HMS 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g366d8e7b7dd_1_423"/>
          <p:cNvSpPr txBox="1"/>
          <p:nvPr/>
        </p:nvSpPr>
        <p:spPr>
          <a:xfrm>
            <a:off x="8159625" y="1520000"/>
            <a:ext cx="3924300" cy="249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HEC-HMS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 To Map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2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■"/>
            </a:pPr>
            <a:r>
              <a:rPr b="1" lang="fi-FI" sz="1500">
                <a:solidFill>
                  <a:schemeClr val="dk1"/>
                </a:solidFill>
              </a:rPr>
              <a:t>Reservoirs</a:t>
            </a:r>
            <a:endParaRPr b="1" sz="1500">
              <a:solidFill>
                <a:schemeClr val="dk1"/>
              </a:solidFill>
            </a:endParaRPr>
          </a:p>
          <a:p>
            <a:pPr indent="0" lvl="0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-323850" lvl="2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■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Atbara River Sediment, Rivers, and Atbara Basin Sediment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2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■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Nile River Sediment, Rivers, and Blue Nile Basin Sediment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g366d8e7b7dd_1_423" title="Screenshot 2025-06-10 at 3.01.55 in the afternoon.png"/>
          <p:cNvPicPr preferRelativeResize="0"/>
          <p:nvPr/>
        </p:nvPicPr>
        <p:blipFill rotWithShape="1">
          <a:blip r:embed="rId5">
            <a:alphaModFix/>
          </a:blip>
          <a:srcRect b="6554" l="0" r="0" t="7414"/>
          <a:stretch/>
        </p:blipFill>
        <p:spPr>
          <a:xfrm>
            <a:off x="121300" y="1912800"/>
            <a:ext cx="7969925" cy="428530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6" name="Google Shape;436;g366d8e7b7dd_1_423" title="Screenshot 2025-06-12 at 9.12.14 in the morning.png"/>
          <p:cNvPicPr preferRelativeResize="0"/>
          <p:nvPr/>
        </p:nvPicPr>
        <p:blipFill rotWithShape="1">
          <a:blip r:embed="rId6">
            <a:alphaModFix/>
          </a:blip>
          <a:srcRect b="26304" l="29733" r="30726" t="36053"/>
          <a:stretch/>
        </p:blipFill>
        <p:spPr>
          <a:xfrm>
            <a:off x="5484825" y="4090500"/>
            <a:ext cx="4651407" cy="27675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67c9528ccf_1_21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443" name="Google Shape;443;g367c9528ccf_1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444" name="Google Shape;444;g367c9528ccf_1_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367c9528ccf_1_21"/>
          <p:cNvSpPr txBox="1"/>
          <p:nvPr/>
        </p:nvSpPr>
        <p:spPr>
          <a:xfrm>
            <a:off x="0" y="280650"/>
            <a:ext cx="93927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EN-Sediments &amp; Erosion Transport Models: </a:t>
            </a:r>
            <a:r>
              <a:rPr b="1" i="0" lang="fi-FI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Sediment load, Specific sediment load, and Sediment Concentration</a:t>
            </a:r>
            <a:endParaRPr b="1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HEC-HMS 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6" name="Google Shape;446;g367c9528ccf_1_21" title="Screenshot 2025-06-12 at 9.10.55 in the morning.png"/>
          <p:cNvPicPr preferRelativeResize="0"/>
          <p:nvPr/>
        </p:nvPicPr>
        <p:blipFill rotWithShape="1">
          <a:blip r:embed="rId5">
            <a:alphaModFix/>
          </a:blip>
          <a:srcRect b="5908" l="0" r="0" t="15524"/>
          <a:stretch/>
        </p:blipFill>
        <p:spPr>
          <a:xfrm>
            <a:off x="90200" y="1632850"/>
            <a:ext cx="8994601" cy="44164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7" name="Google Shape;447;g367c9528ccf_1_21"/>
          <p:cNvSpPr txBox="1"/>
          <p:nvPr/>
        </p:nvSpPr>
        <p:spPr>
          <a:xfrm>
            <a:off x="8159625" y="4049300"/>
            <a:ext cx="3924300" cy="249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HEC-HMS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 To Map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2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■"/>
            </a:pPr>
            <a:r>
              <a:rPr b="1" lang="fi-FI" sz="1500">
                <a:solidFill>
                  <a:schemeClr val="dk1"/>
                </a:solidFill>
              </a:rPr>
              <a:t>Reservoirs</a:t>
            </a:r>
            <a:endParaRPr b="1" sz="1500">
              <a:solidFill>
                <a:schemeClr val="dk1"/>
              </a:solidFill>
            </a:endParaRPr>
          </a:p>
          <a:p>
            <a:pPr indent="0" lvl="0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-323850" lvl="2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■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Atbara River Sediment, Rivers, and Atbara Basin Sediment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2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■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Nile River Sediment, Rivers, and Blue Nile Basin Sediment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" name="Google Shape;156;g367c9528ccf_1_58"/>
          <p:cNvGraphicFramePr/>
          <p:nvPr/>
        </p:nvGraphicFramePr>
        <p:xfrm>
          <a:off x="304893" y="1280867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{D80241DC-8DCF-4468-BC57-90ADE60DFF65}</a:tableStyleId>
              </a:tblPr>
              <a:tblGrid>
                <a:gridCol w="601625"/>
                <a:gridCol w="2938725"/>
                <a:gridCol w="2152900"/>
                <a:gridCol w="5812875"/>
              </a:tblGrid>
              <a:tr h="317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i-FI" sz="1300" u="none" cap="none" strike="noStrike"/>
                        <a:t>No</a:t>
                      </a:r>
                      <a:endParaRPr b="1"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i-FI" sz="1300" u="none" cap="none" strike="noStrike"/>
                        <a:t>Existing Portals</a:t>
                      </a:r>
                      <a:endParaRPr b="1"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i-FI" sz="1300" u="none" cap="none" strike="noStrike"/>
                        <a:t>Type</a:t>
                      </a:r>
                      <a:endParaRPr b="1"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i-FI" sz="1300" u="none" cap="none" strike="noStrike"/>
                        <a:t>Assessment Result</a:t>
                      </a:r>
                      <a:endParaRPr b="1"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</a:tr>
              <a:tr h="4264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1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https://ikp.nilebasin.org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Integrated Knowledge Portal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Doesn’t work or an error message appears as “This site can’t be reached”. Migrated to nilebasin.org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</a:tr>
              <a:tr h="981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2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https://entrospace.nilebasin.org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ENTROSpace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It works well and the objective is to identify,locate and download research outputs produced by Eastern Nile Technical Regional office(ENTRO).</a:t>
                      </a:r>
                      <a:endParaRPr sz="1300" u="none" cap="none" strike="noStrike"/>
                    </a:p>
                    <a:p>
                      <a:pPr indent="0" lvl="0" marL="0" marR="0" rtl="0" algn="l">
                        <a:spcBef>
                          <a:spcPts val="7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It has functionalities like search a repository, access to login, etc. </a:t>
                      </a:r>
                      <a:endParaRPr sz="1300" u="none" cap="none" strike="noStrike"/>
                    </a:p>
                    <a:p>
                      <a:pPr indent="0" lvl="0" marL="0" marR="0" rtl="0" algn="l">
                        <a:spcBef>
                          <a:spcPts val="7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Will it be fully integrated in nilebasin.org?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</a:tr>
              <a:tr h="535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3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https://entro.nilebasin.org/information-hub/entro-knowledge-repository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ENTROSpace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Nothing appears while opening the link in web browsers like Chrome, firefox, opera etc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</a:tr>
              <a:tr h="812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4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https://web-ims.web.app/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WEB-IMS</a:t>
                      </a:r>
                      <a:endParaRPr sz="1300" u="none" cap="none" strike="noStrike"/>
                    </a:p>
                    <a:p>
                      <a:pPr indent="0" lvl="0" marL="0" marR="0" rtl="0" algn="l">
                        <a:spcBef>
                          <a:spcPts val="7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Nile Basin Initiative Web Information Management System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It works very well with a very good performance and better than the other web platforms listed but it has some links that will not go further like a button called “GO TO IKP”.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</a:tr>
              <a:tr h="535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5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https://nilebasin.org/entro/index.php/information-hub/technical-documents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ENTRO information hu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The page doesn’t work or an error message appears as “Page Not Found”.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</a:tr>
              <a:tr h="4264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6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https://nileis.nilebasin.org/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Nile Information System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This page isn’t working nileis.nilebasin.org is currently unable to handle this request.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</a:tr>
              <a:tr h="317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7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 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NB-DAS 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300" u="none" cap="none" strike="noStrike"/>
                        <a:t>No link provided because it is under development stage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0275" marB="50275" marR="55875" marL="55875"/>
                </a:tc>
              </a:tr>
            </a:tbl>
          </a:graphicData>
        </a:graphic>
      </p:graphicFrame>
      <p:sp>
        <p:nvSpPr>
          <p:cNvPr id="157" name="Google Shape;157;g367c9528ccf_1_58"/>
          <p:cNvSpPr/>
          <p:nvPr/>
        </p:nvSpPr>
        <p:spPr>
          <a:xfrm>
            <a:off x="8969825" y="80850"/>
            <a:ext cx="3020100" cy="144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367c9528ccf_1_58"/>
          <p:cNvSpPr txBox="1"/>
          <p:nvPr>
            <p:ph idx="1" type="body"/>
          </p:nvPr>
        </p:nvSpPr>
        <p:spPr>
          <a:xfrm>
            <a:off x="304896" y="98275"/>
            <a:ext cx="10031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00" lIns="117825" spcFirstLastPara="1" rIns="117825" wrap="square" tIns="589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99E"/>
              </a:buClr>
              <a:buSzPts val="2300"/>
              <a:buNone/>
            </a:pPr>
            <a:r>
              <a:rPr lang="fi-FI"/>
              <a:t>Assess ENTROs data and information platforms</a:t>
            </a:r>
            <a:endParaRPr/>
          </a:p>
        </p:txBody>
      </p:sp>
      <p:sp>
        <p:nvSpPr>
          <p:cNvPr id="159" name="Google Shape;159;g367c9528ccf_1_58"/>
          <p:cNvSpPr txBox="1"/>
          <p:nvPr/>
        </p:nvSpPr>
        <p:spPr>
          <a:xfrm>
            <a:off x="304895" y="529486"/>
            <a:ext cx="94380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00" lIns="117825" spcFirstLastPara="1" rIns="117825" wrap="square" tIns="589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367c9528ccf_1_58"/>
          <p:cNvSpPr txBox="1"/>
          <p:nvPr/>
        </p:nvSpPr>
        <p:spPr>
          <a:xfrm>
            <a:off x="8177323" y="5955100"/>
            <a:ext cx="4014600" cy="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00" lIns="117825" spcFirstLastPara="1" rIns="117825" wrap="square" tIns="589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3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https://pagespeed.web.dev/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3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https://gtmetrix.com/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g367c9528ccf_1_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06814" y="98275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62" name="Google Shape;162;g367c9528ccf_1_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06825" y="9020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367c9528ccf_1_58"/>
          <p:cNvSpPr/>
          <p:nvPr/>
        </p:nvSpPr>
        <p:spPr>
          <a:xfrm>
            <a:off x="482075" y="6562525"/>
            <a:ext cx="1741800" cy="29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66d8e7b7dd_1_433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454" name="Google Shape;454;g366d8e7b7dd_1_4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455" name="Google Shape;455;g366d8e7b7dd_1_4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g366d8e7b7dd_1_433"/>
          <p:cNvSpPr txBox="1"/>
          <p:nvPr/>
        </p:nvSpPr>
        <p:spPr>
          <a:xfrm>
            <a:off x="0" y="280650"/>
            <a:ext cx="93927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EN-Sediments &amp; Erosion Transport Models: </a:t>
            </a:r>
            <a:r>
              <a:rPr b="1" i="0" lang="fi-FI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Sediment load, Specific sediment load, and Sediment Concentration</a:t>
            </a:r>
            <a:endParaRPr b="1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SWAT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7" name="Google Shape;457;g366d8e7b7dd_1_433" title="Screenshot 2025-06-12 at 8.59.42 in the morning.png"/>
          <p:cNvPicPr preferRelativeResize="0"/>
          <p:nvPr/>
        </p:nvPicPr>
        <p:blipFill rotWithShape="1">
          <a:blip r:embed="rId5">
            <a:alphaModFix/>
          </a:blip>
          <a:srcRect b="6235" l="0" r="0" t="15529"/>
          <a:stretch/>
        </p:blipFill>
        <p:spPr>
          <a:xfrm>
            <a:off x="152400" y="2068275"/>
            <a:ext cx="8872924" cy="43387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8" name="Google Shape;458;g366d8e7b7dd_1_433"/>
          <p:cNvSpPr txBox="1"/>
          <p:nvPr/>
        </p:nvSpPr>
        <p:spPr>
          <a:xfrm>
            <a:off x="8039925" y="4099850"/>
            <a:ext cx="4044000" cy="249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SWAT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 To Map 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➢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Scenario 0 (Current Condition), Scenario 1 (SSP2), and Scenario 2 (SSP3)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2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■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Atbara Rivers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2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■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Atbara Basin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2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■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Nile Rivers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2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■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Nile Basin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Google Shape;459;g366d8e7b7dd_1_433" title="Screenshot 2025-06-12 at 9.14.41 in the morning.png"/>
          <p:cNvPicPr preferRelativeResize="0"/>
          <p:nvPr/>
        </p:nvPicPr>
        <p:blipFill rotWithShape="1">
          <a:blip r:embed="rId6">
            <a:alphaModFix/>
          </a:blip>
          <a:srcRect b="26392" l="29754" r="31006" t="36096"/>
          <a:stretch/>
        </p:blipFill>
        <p:spPr>
          <a:xfrm>
            <a:off x="8210412" y="1561275"/>
            <a:ext cx="3763866" cy="224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67c9528ccf_1_34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466" name="Google Shape;466;g367c9528ccf_1_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467" name="Google Shape;467;g367c9528ccf_1_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g367c9528ccf_1_34"/>
          <p:cNvSpPr txBox="1"/>
          <p:nvPr/>
        </p:nvSpPr>
        <p:spPr>
          <a:xfrm>
            <a:off x="0" y="280650"/>
            <a:ext cx="93927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EN-Sediments &amp; Erosion Transport Models: </a:t>
            </a:r>
            <a:r>
              <a:rPr b="1" i="0" lang="fi-FI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Sediment load, Specific sediment load, and Sediment Concentration</a:t>
            </a:r>
            <a:endParaRPr b="1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SWAT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g367c9528ccf_1_34" title="Screenshot 2025-06-12 at 9.16.34 in the morning.png"/>
          <p:cNvPicPr preferRelativeResize="0"/>
          <p:nvPr/>
        </p:nvPicPr>
        <p:blipFill rotWithShape="1">
          <a:blip r:embed="rId5">
            <a:alphaModFix/>
          </a:blip>
          <a:srcRect b="7201" l="0" r="0" t="16181"/>
          <a:stretch/>
        </p:blipFill>
        <p:spPr>
          <a:xfrm>
            <a:off x="339000" y="1762950"/>
            <a:ext cx="10446367" cy="50021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67c9528ccf_1_46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476" name="Google Shape;476;g367c9528ccf_1_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477" name="Google Shape;477;g367c9528ccf_1_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g367c9528ccf_1_46"/>
          <p:cNvSpPr txBox="1"/>
          <p:nvPr/>
        </p:nvSpPr>
        <p:spPr>
          <a:xfrm>
            <a:off x="0" y="280650"/>
            <a:ext cx="9392700" cy="19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EN-Sediments &amp; Erosion Transport Models: </a:t>
            </a:r>
            <a:r>
              <a:rPr b="1" i="0" lang="fi-FI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Sediment load, Specific sediment load, and Sediment Concentration</a:t>
            </a:r>
            <a:endParaRPr b="1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SWAT : </a:t>
            </a:r>
            <a:r>
              <a:rPr b="1" lang="fi-FI" sz="2600">
                <a:solidFill>
                  <a:schemeClr val="dk1"/>
                </a:solidFill>
              </a:rPr>
              <a:t>Visibility of graphs for each time and/or comparison with time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g367c9528ccf_1_46" title="newplo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750" y="2770650"/>
            <a:ext cx="5739801" cy="22922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0" name="Google Shape;480;g367c9528ccf_1_46" title="newplot (2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3500" y="4237809"/>
            <a:ext cx="5739776" cy="229221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1" name="Google Shape;481;g367c9528ccf_1_46" title="newplot (1)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53500" y="1672400"/>
            <a:ext cx="5739773" cy="22922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66d8e7b7dd_1_444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488" name="Google Shape;488;g366d8e7b7dd_1_4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489" name="Google Shape;489;g366d8e7b7dd_1_4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366d8e7b7dd_1_444"/>
          <p:cNvSpPr txBox="1"/>
          <p:nvPr/>
        </p:nvSpPr>
        <p:spPr>
          <a:xfrm>
            <a:off x="0" y="280650"/>
            <a:ext cx="7262400" cy="11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EN-toolkits 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g366d8e7b7dd_1_444" title="Screenshot 2025-06-11 at 12.47.41 in the morning.png"/>
          <p:cNvPicPr preferRelativeResize="0"/>
          <p:nvPr/>
        </p:nvPicPr>
        <p:blipFill rotWithShape="1">
          <a:blip r:embed="rId5">
            <a:alphaModFix/>
          </a:blip>
          <a:srcRect b="6035" l="0" r="0" t="15880"/>
          <a:stretch/>
        </p:blipFill>
        <p:spPr>
          <a:xfrm>
            <a:off x="703731" y="1555950"/>
            <a:ext cx="10784543" cy="526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66d8e7b7dd_1_454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498" name="Google Shape;498;g366d8e7b7dd_1_4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499" name="Google Shape;499;g366d8e7b7dd_1_4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366d8e7b7dd_1_454"/>
          <p:cNvSpPr txBox="1"/>
          <p:nvPr/>
        </p:nvSpPr>
        <p:spPr>
          <a:xfrm>
            <a:off x="0" y="280650"/>
            <a:ext cx="7262400" cy="11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EN-toolkits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EN-Irrigation and Drainage Toolkit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g366d8e7b7dd_1_454"/>
          <p:cNvSpPr txBox="1"/>
          <p:nvPr/>
        </p:nvSpPr>
        <p:spPr>
          <a:xfrm>
            <a:off x="8170125" y="2413038"/>
            <a:ext cx="3913800" cy="2031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EN-Irrigation and Drainage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Watershed Management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Power Tools and Guidelines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Management System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CAPMAS Agriculture Database Model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Eastern Nile Irrigation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2" name="Google Shape;502;g366d8e7b7dd_1_454" title="Screenshot 2025-05-01 at 4.33.44 in the morning.png"/>
          <p:cNvPicPr preferRelativeResize="0"/>
          <p:nvPr/>
        </p:nvPicPr>
        <p:blipFill rotWithShape="1">
          <a:blip r:embed="rId5">
            <a:alphaModFix/>
          </a:blip>
          <a:srcRect b="6027" l="0" r="0" t="15888"/>
          <a:stretch/>
        </p:blipFill>
        <p:spPr>
          <a:xfrm>
            <a:off x="152400" y="1728800"/>
            <a:ext cx="7865324" cy="38384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61925">
              <a:srgbClr val="000000">
                <a:alpha val="49411"/>
              </a:srgbClr>
            </a:outerShdw>
          </a:effectLst>
        </p:spPr>
      </p:pic>
      <p:pic>
        <p:nvPicPr>
          <p:cNvPr id="503" name="Google Shape;503;g366d8e7b7dd_1_454" title="Screenshot 2025-05-01 at 4.33.44 in the morning.png"/>
          <p:cNvPicPr preferRelativeResize="0"/>
          <p:nvPr/>
        </p:nvPicPr>
        <p:blipFill rotWithShape="1">
          <a:blip r:embed="rId5">
            <a:alphaModFix/>
          </a:blip>
          <a:srcRect b="6027" l="84752" r="3774" t="89899"/>
          <a:stretch/>
        </p:blipFill>
        <p:spPr>
          <a:xfrm>
            <a:off x="6811350" y="5740100"/>
            <a:ext cx="4275973" cy="948598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61925">
              <a:srgbClr val="000000">
                <a:alpha val="49410"/>
              </a:srgbClr>
            </a:outerShdw>
          </a:effectLst>
        </p:spPr>
      </p:pic>
      <p:sp>
        <p:nvSpPr>
          <p:cNvPr id="504" name="Google Shape;504;g366d8e7b7dd_1_454"/>
          <p:cNvSpPr/>
          <p:nvPr/>
        </p:nvSpPr>
        <p:spPr>
          <a:xfrm>
            <a:off x="6811350" y="5240700"/>
            <a:ext cx="1206300" cy="326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66d8e7b7dd_1_464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511" name="Google Shape;511;g366d8e7b7dd_1_4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512" name="Google Shape;512;g366d8e7b7dd_1_4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g366d8e7b7dd_1_464"/>
          <p:cNvSpPr txBox="1"/>
          <p:nvPr/>
        </p:nvSpPr>
        <p:spPr>
          <a:xfrm>
            <a:off x="0" y="280650"/>
            <a:ext cx="7262400" cy="11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EN-toolkits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Watershed Management Toolkit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g366d8e7b7dd_1_464"/>
          <p:cNvSpPr txBox="1"/>
          <p:nvPr/>
        </p:nvSpPr>
        <p:spPr>
          <a:xfrm>
            <a:off x="8170125" y="2413038"/>
            <a:ext cx="3913800" cy="2031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EN-Irrigation and Drainage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Watershed Management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Power Tools and Guidelines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Management System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CAPMAS Agriculture Database Model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Eastern Nile Irrigation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Google Shape;515;g366d8e7b7dd_1_464" title="Screenshot 2025-05-01 at 4.42.01 in the morning.png"/>
          <p:cNvPicPr preferRelativeResize="0"/>
          <p:nvPr/>
        </p:nvPicPr>
        <p:blipFill rotWithShape="1">
          <a:blip r:embed="rId5">
            <a:alphaModFix/>
          </a:blip>
          <a:srcRect b="5714" l="0" r="0" t="15883"/>
          <a:stretch/>
        </p:blipFill>
        <p:spPr>
          <a:xfrm>
            <a:off x="167950" y="1959200"/>
            <a:ext cx="7865324" cy="3854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04775">
              <a:srgbClr val="000000">
                <a:alpha val="49411"/>
              </a:srgbClr>
            </a:outerShdw>
          </a:effectLst>
        </p:spPr>
      </p:pic>
      <p:pic>
        <p:nvPicPr>
          <p:cNvPr id="516" name="Google Shape;516;g366d8e7b7dd_1_464" title="Screenshot 2025-05-01 at 4.33.44 in the morning.png"/>
          <p:cNvPicPr preferRelativeResize="0"/>
          <p:nvPr/>
        </p:nvPicPr>
        <p:blipFill rotWithShape="1">
          <a:blip r:embed="rId6">
            <a:alphaModFix/>
          </a:blip>
          <a:srcRect b="6027" l="84751" r="3517" t="89899"/>
          <a:stretch/>
        </p:blipFill>
        <p:spPr>
          <a:xfrm>
            <a:off x="7366000" y="6036000"/>
            <a:ext cx="3810002" cy="826701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61925">
              <a:srgbClr val="000000">
                <a:alpha val="49410"/>
              </a:srgbClr>
            </a:outerShdw>
          </a:effectLst>
        </p:spPr>
      </p:pic>
      <p:sp>
        <p:nvSpPr>
          <p:cNvPr id="517" name="Google Shape;517;g366d8e7b7dd_1_464"/>
          <p:cNvSpPr/>
          <p:nvPr/>
        </p:nvSpPr>
        <p:spPr>
          <a:xfrm>
            <a:off x="6826975" y="5486500"/>
            <a:ext cx="1206300" cy="326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66d8e7b7dd_1_474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524" name="Google Shape;524;g366d8e7b7dd_1_4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525" name="Google Shape;525;g366d8e7b7dd_1_4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g366d8e7b7dd_1_474"/>
          <p:cNvSpPr txBox="1"/>
          <p:nvPr/>
        </p:nvSpPr>
        <p:spPr>
          <a:xfrm>
            <a:off x="0" y="280650"/>
            <a:ext cx="7262400" cy="11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EN-toolkits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Power Tools and Guidelines Toolkit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g366d8e7b7dd_1_474"/>
          <p:cNvSpPr txBox="1"/>
          <p:nvPr/>
        </p:nvSpPr>
        <p:spPr>
          <a:xfrm>
            <a:off x="8170125" y="2413038"/>
            <a:ext cx="3913800" cy="2031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EN-Irrigation and Drainage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Watershed Management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Power Tools and Guidelines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Management System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CAPMAS Agriculture Database Model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Eastern Nile Irrigation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Google Shape;528;g366d8e7b7dd_1_474" title="Screenshot 2025-05-01 at 4.43.12 in the morning.png"/>
          <p:cNvPicPr preferRelativeResize="0"/>
          <p:nvPr/>
        </p:nvPicPr>
        <p:blipFill rotWithShape="1">
          <a:blip r:embed="rId5">
            <a:alphaModFix/>
          </a:blip>
          <a:srcRect b="11727" l="0" r="0" t="15882"/>
          <a:stretch/>
        </p:blipFill>
        <p:spPr>
          <a:xfrm>
            <a:off x="167950" y="1649725"/>
            <a:ext cx="7865324" cy="3558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411"/>
              </a:srgbClr>
            </a:outerShdw>
          </a:effectLst>
        </p:spPr>
      </p:pic>
      <p:pic>
        <p:nvPicPr>
          <p:cNvPr id="529" name="Google Shape;529;g366d8e7b7dd_1_474" title="Screenshot 2025-05-01 at 4.33.44 in the morning.png"/>
          <p:cNvPicPr preferRelativeResize="0"/>
          <p:nvPr/>
        </p:nvPicPr>
        <p:blipFill rotWithShape="1">
          <a:blip r:embed="rId6">
            <a:alphaModFix/>
          </a:blip>
          <a:srcRect b="6027" l="84752" r="4024" t="89899"/>
          <a:stretch/>
        </p:blipFill>
        <p:spPr>
          <a:xfrm>
            <a:off x="6843000" y="5738775"/>
            <a:ext cx="4182676" cy="948598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61925">
              <a:srgbClr val="000000">
                <a:alpha val="49410"/>
              </a:srgbClr>
            </a:outerShdw>
          </a:effectLst>
        </p:spPr>
      </p:pic>
      <p:sp>
        <p:nvSpPr>
          <p:cNvPr id="530" name="Google Shape;530;g366d8e7b7dd_1_474"/>
          <p:cNvSpPr/>
          <p:nvPr/>
        </p:nvSpPr>
        <p:spPr>
          <a:xfrm>
            <a:off x="6749150" y="4805275"/>
            <a:ext cx="1206300" cy="326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66d8e7b7dd_1_484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537" name="Google Shape;537;g366d8e7b7dd_1_4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538" name="Google Shape;538;g366d8e7b7dd_1_4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g366d8e7b7dd_1_484"/>
          <p:cNvSpPr txBox="1"/>
          <p:nvPr/>
        </p:nvSpPr>
        <p:spPr>
          <a:xfrm>
            <a:off x="0" y="280650"/>
            <a:ext cx="7262400" cy="11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EN-toolkits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Management System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g366d8e7b7dd_1_484"/>
          <p:cNvSpPr txBox="1"/>
          <p:nvPr/>
        </p:nvSpPr>
        <p:spPr>
          <a:xfrm>
            <a:off x="8170125" y="2413038"/>
            <a:ext cx="3913800" cy="2031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EN-Irrigation and Drainage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Watershed Management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Power Tools and Guidelines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Management System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CAPMAS Agriculture Database Model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Eastern Nile Irrigation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1" name="Google Shape;541;g366d8e7b7dd_1_484" title="Screenshot 2025-05-01 at 4.43.55 in the morning.png"/>
          <p:cNvPicPr preferRelativeResize="0"/>
          <p:nvPr/>
        </p:nvPicPr>
        <p:blipFill rotWithShape="1">
          <a:blip r:embed="rId5">
            <a:alphaModFix/>
          </a:blip>
          <a:srcRect b="12036" l="0" r="0" t="15890"/>
          <a:stretch/>
        </p:blipFill>
        <p:spPr>
          <a:xfrm>
            <a:off x="136850" y="1657500"/>
            <a:ext cx="7865324" cy="354300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04775">
              <a:srgbClr val="000000">
                <a:alpha val="49411"/>
              </a:srgbClr>
            </a:outerShdw>
          </a:effectLst>
        </p:spPr>
      </p:pic>
      <p:pic>
        <p:nvPicPr>
          <p:cNvPr id="542" name="Google Shape;542;g366d8e7b7dd_1_484" title="Screenshot 2025-05-01 at 4.33.44 in the morning.png"/>
          <p:cNvPicPr preferRelativeResize="0"/>
          <p:nvPr/>
        </p:nvPicPr>
        <p:blipFill rotWithShape="1">
          <a:blip r:embed="rId6">
            <a:alphaModFix/>
          </a:blip>
          <a:srcRect b="6027" l="84751" r="3942" t="89899"/>
          <a:stretch/>
        </p:blipFill>
        <p:spPr>
          <a:xfrm>
            <a:off x="6962225" y="5663700"/>
            <a:ext cx="4213775" cy="948598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61925">
              <a:srgbClr val="000000">
                <a:alpha val="49410"/>
              </a:srgbClr>
            </a:outerShdw>
          </a:effectLst>
        </p:spPr>
      </p:pic>
      <p:sp>
        <p:nvSpPr>
          <p:cNvPr id="543" name="Google Shape;543;g366d8e7b7dd_1_484"/>
          <p:cNvSpPr/>
          <p:nvPr/>
        </p:nvSpPr>
        <p:spPr>
          <a:xfrm>
            <a:off x="6624750" y="4292100"/>
            <a:ext cx="1206300" cy="326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66d8e7b7dd_1_494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550" name="Google Shape;550;g366d8e7b7dd_1_4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551" name="Google Shape;551;g366d8e7b7dd_1_4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g366d8e7b7dd_1_494"/>
          <p:cNvSpPr txBox="1"/>
          <p:nvPr/>
        </p:nvSpPr>
        <p:spPr>
          <a:xfrm>
            <a:off x="0" y="280650"/>
            <a:ext cx="7262400" cy="11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EN-toolkits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CAPMAS Agriculture Database Model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g366d8e7b7dd_1_494"/>
          <p:cNvSpPr txBox="1"/>
          <p:nvPr/>
        </p:nvSpPr>
        <p:spPr>
          <a:xfrm>
            <a:off x="8170125" y="2413038"/>
            <a:ext cx="3913800" cy="2031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EN-Irrigation and Drainage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Watershed Management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Power Tools and Guidelines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Management System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CAPMAS Agriculture Database Model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Eastern Nile Irrigation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g366d8e7b7dd_1_494" title="Screenshot 2025-05-01 at 4.44.47 in the morning.png"/>
          <p:cNvPicPr preferRelativeResize="0"/>
          <p:nvPr/>
        </p:nvPicPr>
        <p:blipFill rotWithShape="1">
          <a:blip r:embed="rId5">
            <a:alphaModFix/>
          </a:blip>
          <a:srcRect b="5714" l="0" r="0" t="15883"/>
          <a:stretch/>
        </p:blipFill>
        <p:spPr>
          <a:xfrm>
            <a:off x="199050" y="1654400"/>
            <a:ext cx="7865324" cy="3854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52400">
              <a:srgbClr val="000000">
                <a:alpha val="49411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66d8e7b7dd_1_504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561" name="Google Shape;561;g366d8e7b7dd_1_5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562" name="Google Shape;562;g366d8e7b7dd_1_5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g366d8e7b7dd_1_504"/>
          <p:cNvSpPr txBox="1"/>
          <p:nvPr/>
        </p:nvSpPr>
        <p:spPr>
          <a:xfrm>
            <a:off x="0" y="280650"/>
            <a:ext cx="7262400" cy="11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 sections: EN-toolkits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Eastern Nile Irrigation Toolkit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366d8e7b7dd_1_504"/>
          <p:cNvSpPr txBox="1"/>
          <p:nvPr/>
        </p:nvSpPr>
        <p:spPr>
          <a:xfrm>
            <a:off x="8170125" y="2413038"/>
            <a:ext cx="3913800" cy="2031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EN-Irrigation and Drainage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Watershed Management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Power Tools and Guidelines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Management System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CAPMAS Agriculture Database Model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❖"/>
            </a:pPr>
            <a:r>
              <a:rPr b="1" i="0" lang="fi-FI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Eastern Nile Irrigation Toolkit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5" name="Google Shape;565;g366d8e7b7dd_1_504"/>
          <p:cNvGrpSpPr/>
          <p:nvPr/>
        </p:nvGrpSpPr>
        <p:grpSpPr>
          <a:xfrm>
            <a:off x="152400" y="1632150"/>
            <a:ext cx="7865324" cy="5136151"/>
            <a:chOff x="152400" y="1632150"/>
            <a:chExt cx="7865324" cy="5136151"/>
          </a:xfrm>
        </p:grpSpPr>
        <p:pic>
          <p:nvPicPr>
            <p:cNvPr id="566" name="Google Shape;566;g366d8e7b7dd_1_504" title="Screenshot 2025-05-01 at 4.45.58 in the morning.png"/>
            <p:cNvPicPr preferRelativeResize="0"/>
            <p:nvPr/>
          </p:nvPicPr>
          <p:blipFill rotWithShape="1">
            <a:blip r:embed="rId5">
              <a:alphaModFix/>
            </a:blip>
            <a:srcRect b="58665" l="0" r="0" t="0"/>
            <a:stretch/>
          </p:blipFill>
          <p:spPr>
            <a:xfrm>
              <a:off x="152400" y="1632150"/>
              <a:ext cx="7865324" cy="2031901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67" name="Google Shape;567;g366d8e7b7dd_1_504" title="Screenshot 2025-05-01 at 4.46.36 in the morning.png"/>
            <p:cNvPicPr preferRelativeResize="0"/>
            <p:nvPr/>
          </p:nvPicPr>
          <p:blipFill rotWithShape="1">
            <a:blip r:embed="rId6">
              <a:alphaModFix/>
            </a:blip>
            <a:srcRect b="8181" l="0" r="0" t="15922"/>
            <a:stretch/>
          </p:blipFill>
          <p:spPr>
            <a:xfrm>
              <a:off x="395000" y="3323475"/>
              <a:ext cx="7262403" cy="3444826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67c9528ccf_1_66"/>
          <p:cNvSpPr txBox="1"/>
          <p:nvPr>
            <p:ph idx="1" type="body"/>
          </p:nvPr>
        </p:nvSpPr>
        <p:spPr>
          <a:xfrm>
            <a:off x="304896" y="98275"/>
            <a:ext cx="10031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00" lIns="117825" spcFirstLastPara="1" rIns="117825" wrap="square" tIns="589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99E"/>
              </a:buClr>
              <a:buSzPts val="2300"/>
              <a:buNone/>
            </a:pPr>
            <a:r>
              <a:rPr lang="fi-FI"/>
              <a:t>Methodology– WP5</a:t>
            </a:r>
            <a:endParaRPr/>
          </a:p>
        </p:txBody>
      </p:sp>
      <p:sp>
        <p:nvSpPr>
          <p:cNvPr id="170" name="Google Shape;170;g367c9528ccf_1_66"/>
          <p:cNvSpPr txBox="1"/>
          <p:nvPr/>
        </p:nvSpPr>
        <p:spPr>
          <a:xfrm>
            <a:off x="423000" y="1072940"/>
            <a:ext cx="11346000" cy="54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00" lIns="117825" spcFirstLastPara="1" rIns="117825" wrap="square" tIns="58900">
            <a:spAutoFit/>
          </a:bodyPr>
          <a:lstStyle/>
          <a:p>
            <a:pPr indent="-438150" lvl="0" marL="444500" marR="0" rtl="0" algn="l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2700"/>
              <a:buFont typeface="Noto Sans Symbols"/>
              <a:buChar char="▪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actual scope of WP5 is to show the outcomes of the models developed under the other WPs. </a:t>
            </a:r>
            <a:endParaRPr sz="1800"/>
          </a:p>
          <a:p>
            <a:pPr indent="-438150" lvl="0" marL="444500" marR="0" rtl="0" algn="l">
              <a:spcBef>
                <a:spcPts val="800"/>
              </a:spcBef>
              <a:spcAft>
                <a:spcPts val="0"/>
              </a:spcAft>
              <a:buClr>
                <a:srgbClr val="00AEEF"/>
              </a:buClr>
              <a:buSzPts val="2700"/>
              <a:buFont typeface="Noto Sans Symbols"/>
              <a:buChar char="▪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platform has to be developed, and integrated in the nilebasin.org main website for dissemination purposes. A general section might be accessible to public, while detailed information data and maps are available only to users with access permission.</a:t>
            </a:r>
            <a:endParaRPr sz="1800"/>
          </a:p>
          <a:p>
            <a:pPr indent="-438150" lvl="0" marL="444500" marR="0" rtl="0" algn="l">
              <a:spcBef>
                <a:spcPts val="800"/>
              </a:spcBef>
              <a:spcAft>
                <a:spcPts val="0"/>
              </a:spcAft>
              <a:buClr>
                <a:srgbClr val="00AEEF"/>
              </a:buClr>
              <a:buSzPts val="2700"/>
              <a:buFont typeface="Noto Sans Symbols"/>
              <a:buChar char="▪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existing platform at ENTRO will be taken into account to understand if data and documents available are worth to be embedded in the new platform.</a:t>
            </a:r>
            <a:endParaRPr sz="1800"/>
          </a:p>
          <a:p>
            <a:pPr indent="-438150" lvl="0" marL="444500" marR="0" rtl="0" algn="l">
              <a:spcBef>
                <a:spcPts val="800"/>
              </a:spcBef>
              <a:spcAft>
                <a:spcPts val="0"/>
              </a:spcAft>
              <a:buClr>
                <a:srgbClr val="00AEEF"/>
              </a:buClr>
              <a:buSzPts val="2700"/>
              <a:buFont typeface="Noto Sans Symbols"/>
              <a:buChar char="▪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main approach is to create a new platform, which is identified as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8420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fi-FI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Eastern Nile Water Resources Models and Tools (</a:t>
            </a:r>
            <a:r>
              <a:rPr b="1" lang="fi-FI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EN- WRMT</a:t>
            </a:r>
            <a:r>
              <a:rPr b="1" lang="fi-FI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WEB GIS portal.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444500" marR="0" rtl="0" algn="l">
              <a:spcBef>
                <a:spcPts val="800"/>
              </a:spcBef>
              <a:spcAft>
                <a:spcPts val="0"/>
              </a:spcAft>
              <a:buClr>
                <a:srgbClr val="00AEEF"/>
              </a:buClr>
              <a:buSzPts val="2700"/>
              <a:buFont typeface="Noto Sans Symbols"/>
              <a:buChar char="▪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EN-WRMT system is a web based open source GIS platform able to host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63550" lvl="1" marL="1181100" marR="0" rtl="0" algn="l">
              <a:spcBef>
                <a:spcPts val="800"/>
              </a:spcBef>
              <a:spcAft>
                <a:spcPts val="0"/>
              </a:spcAft>
              <a:buClr>
                <a:srgbClr val="00AEEF"/>
              </a:buClr>
              <a:buSzPts val="2700"/>
              <a:buFont typeface="Noto Sans Symbols"/>
              <a:buChar char="○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Maps functionalities and web based time series data visualization,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63550" lvl="1" marL="1181100" marR="0" rtl="0" algn="l">
              <a:spcBef>
                <a:spcPts val="800"/>
              </a:spcBef>
              <a:spcAft>
                <a:spcPts val="0"/>
              </a:spcAft>
              <a:buClr>
                <a:srgbClr val="00AEEF"/>
              </a:buClr>
              <a:buSzPts val="2700"/>
              <a:buFont typeface="Noto Sans Symbols"/>
              <a:buChar char="○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Models and Documents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63550" lvl="1" marL="1181100" marR="0" rtl="0" algn="l">
              <a:spcBef>
                <a:spcPts val="800"/>
              </a:spcBef>
              <a:spcAft>
                <a:spcPts val="0"/>
              </a:spcAft>
              <a:buClr>
                <a:srgbClr val="00AEEF"/>
              </a:buClr>
              <a:buSzPts val="2700"/>
              <a:buFont typeface="Noto Sans Symbols"/>
              <a:buChar char="○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existing tools.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367c9528ccf_1_66"/>
          <p:cNvSpPr/>
          <p:nvPr/>
        </p:nvSpPr>
        <p:spPr>
          <a:xfrm>
            <a:off x="7848058" y="3483738"/>
            <a:ext cx="653100" cy="597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8900" lIns="117825" spcFirstLastPara="1" rIns="117825" wrap="square" tIns="589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g367c9528ccf_1_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73" name="Google Shape;173;g367c9528ccf_1_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367c9528ccf_1_66"/>
          <p:cNvSpPr/>
          <p:nvPr/>
        </p:nvSpPr>
        <p:spPr>
          <a:xfrm>
            <a:off x="482075" y="6562525"/>
            <a:ext cx="1741800" cy="29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67c9528ccf_0_48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574" name="Google Shape;574;g367c9528ccf_0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575" name="Google Shape;575;g367c9528ccf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g367c9528ccf_0_48"/>
          <p:cNvSpPr txBox="1"/>
          <p:nvPr/>
        </p:nvSpPr>
        <p:spPr>
          <a:xfrm>
            <a:off x="0" y="280650"/>
            <a:ext cx="726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Contact Us section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7" name="Google Shape;577;g367c9528ccf_0_48" title="Screenshot 2025-06-11 at 12.51.36 in the morning.png"/>
          <p:cNvPicPr preferRelativeResize="0"/>
          <p:nvPr/>
        </p:nvPicPr>
        <p:blipFill rotWithShape="1">
          <a:blip r:embed="rId5">
            <a:alphaModFix/>
          </a:blip>
          <a:srcRect b="13999" l="0" r="0" t="16001"/>
          <a:stretch/>
        </p:blipFill>
        <p:spPr>
          <a:xfrm>
            <a:off x="0" y="1672400"/>
            <a:ext cx="10249452" cy="44839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78" name="Google Shape;578;g367c9528ccf_0_48" title="Screenshot 2025-06-11 at 12.53.40 in the morning.png"/>
          <p:cNvPicPr preferRelativeResize="0"/>
          <p:nvPr/>
        </p:nvPicPr>
        <p:blipFill rotWithShape="1">
          <a:blip r:embed="rId6">
            <a:alphaModFix/>
          </a:blip>
          <a:srcRect b="21997" l="32428" r="34693" t="43987"/>
          <a:stretch/>
        </p:blipFill>
        <p:spPr>
          <a:xfrm>
            <a:off x="7850750" y="3716700"/>
            <a:ext cx="4233175" cy="27369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66d8e7b7dd_1_63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585" name="Google Shape;585;g366d8e7b7dd_1_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586" name="Google Shape;586;g366d8e7b7dd_1_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g366d8e7b7dd_1_63"/>
          <p:cNvSpPr txBox="1"/>
          <p:nvPr/>
        </p:nvSpPr>
        <p:spPr>
          <a:xfrm>
            <a:off x="0" y="280650"/>
            <a:ext cx="8257500" cy="14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Authentication and Authorization Protocol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g366d8e7b7dd_1_63"/>
          <p:cNvSpPr txBox="1"/>
          <p:nvPr/>
        </p:nvSpPr>
        <p:spPr>
          <a:xfrm>
            <a:off x="0" y="1768950"/>
            <a:ext cx="6142500" cy="42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User authentication will be done through login services.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Following successful authentication, authorization will be managed internally by ENTRO administrators.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Administrators will assign roles to new users associated with their email address or another preferred identifier.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assigned role will determine the user's access to various services on the website.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g366d8e7b7dd_1_63"/>
          <p:cNvPicPr preferRelativeResize="0"/>
          <p:nvPr/>
        </p:nvPicPr>
        <p:blipFill rotWithShape="1">
          <a:blip r:embed="rId5">
            <a:alphaModFix/>
          </a:blip>
          <a:srcRect b="0" l="19307" r="16205" t="0"/>
          <a:stretch/>
        </p:blipFill>
        <p:spPr>
          <a:xfrm>
            <a:off x="6521300" y="2059750"/>
            <a:ext cx="5613925" cy="383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67b6f5621a_0_8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596" name="Google Shape;596;g367b6f5621a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597" name="Google Shape;597;g367b6f5621a_0_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g367b6f5621a_0_8"/>
          <p:cNvSpPr txBox="1"/>
          <p:nvPr/>
        </p:nvSpPr>
        <p:spPr>
          <a:xfrm>
            <a:off x="0" y="280650"/>
            <a:ext cx="8257500" cy="14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Authentication and Authorization Protocol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g367b6f5621a_0_8"/>
          <p:cNvSpPr txBox="1"/>
          <p:nvPr/>
        </p:nvSpPr>
        <p:spPr>
          <a:xfrm>
            <a:off x="379575" y="793950"/>
            <a:ext cx="614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User authentication </a:t>
            </a:r>
            <a:r>
              <a:rPr lang="fi-FI" sz="1800">
                <a:solidFill>
                  <a:schemeClr val="dk1"/>
                </a:solidFill>
              </a:rPr>
              <a:t>through Clerk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" name="Google Shape;600;g367b6f5621a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084125"/>
            <a:ext cx="1845475" cy="184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g367b6f5621a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63100" y="1344375"/>
            <a:ext cx="3889249" cy="35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g367b6f5621a_0_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78937" y="2286300"/>
            <a:ext cx="1179889" cy="34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g367b6f5621a_0_8"/>
          <p:cNvPicPr preferRelativeResize="0"/>
          <p:nvPr/>
        </p:nvPicPr>
        <p:blipFill rotWithShape="1">
          <a:blip r:embed="rId8">
            <a:alphaModFix/>
          </a:blip>
          <a:srcRect b="27263" l="0" r="0" t="17704"/>
          <a:stretch/>
        </p:blipFill>
        <p:spPr>
          <a:xfrm>
            <a:off x="7685425" y="2115162"/>
            <a:ext cx="2742134" cy="1005824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g367b6f5621a_0_8"/>
          <p:cNvSpPr txBox="1"/>
          <p:nvPr/>
        </p:nvSpPr>
        <p:spPr>
          <a:xfrm>
            <a:off x="6338875" y="2859275"/>
            <a:ext cx="8178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900"/>
              <a:t>👍</a:t>
            </a:r>
            <a:endParaRPr sz="3900"/>
          </a:p>
        </p:txBody>
      </p:sp>
      <p:sp>
        <p:nvSpPr>
          <p:cNvPr id="605" name="Google Shape;605;g367b6f5621a_0_8"/>
          <p:cNvSpPr txBox="1"/>
          <p:nvPr/>
        </p:nvSpPr>
        <p:spPr>
          <a:xfrm>
            <a:off x="9022525" y="3011663"/>
            <a:ext cx="1009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900"/>
              <a:t>👎</a:t>
            </a:r>
            <a:endParaRPr sz="3900"/>
          </a:p>
        </p:txBody>
      </p:sp>
      <p:pic>
        <p:nvPicPr>
          <p:cNvPr id="606" name="Google Shape;606;g367b6f5621a_0_8"/>
          <p:cNvPicPr preferRelativeResize="0"/>
          <p:nvPr/>
        </p:nvPicPr>
        <p:blipFill rotWithShape="1">
          <a:blip r:embed="rId9">
            <a:alphaModFix/>
          </a:blip>
          <a:srcRect b="9936" l="5095" r="14408" t="5353"/>
          <a:stretch/>
        </p:blipFill>
        <p:spPr>
          <a:xfrm>
            <a:off x="2998775" y="4130225"/>
            <a:ext cx="4086976" cy="2058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7" name="Google Shape;607;g367b6f5621a_0_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33025" y="4130225"/>
            <a:ext cx="4323677" cy="2058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8" name="Google Shape;608;g367b6f5621a_0_8"/>
          <p:cNvCxnSpPr>
            <a:endCxn id="603" idx="1"/>
          </p:cNvCxnSpPr>
          <p:nvPr/>
        </p:nvCxnSpPr>
        <p:spPr>
          <a:xfrm flipH="1" rot="10800000">
            <a:off x="5896525" y="2618074"/>
            <a:ext cx="1788900" cy="13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609" name="Google Shape;609;g367b6f5621a_0_8"/>
          <p:cNvCxnSpPr>
            <a:stCxn id="600" idx="0"/>
            <a:endCxn id="601" idx="1"/>
          </p:cNvCxnSpPr>
          <p:nvPr/>
        </p:nvCxnSpPr>
        <p:spPr>
          <a:xfrm flipH="1" rot="10800000">
            <a:off x="922737" y="3119425"/>
            <a:ext cx="1040400" cy="1964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610" name="Google Shape;610;g367b6f5621a_0_8"/>
          <p:cNvCxnSpPr>
            <a:endCxn id="606" idx="0"/>
          </p:cNvCxnSpPr>
          <p:nvPr/>
        </p:nvCxnSpPr>
        <p:spPr>
          <a:xfrm flipH="1">
            <a:off x="5042263" y="3033425"/>
            <a:ext cx="3540900" cy="1096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611" name="Google Shape;611;g367b6f5621a_0_8"/>
          <p:cNvCxnSpPr/>
          <p:nvPr/>
        </p:nvCxnSpPr>
        <p:spPr>
          <a:xfrm>
            <a:off x="8565900" y="3024100"/>
            <a:ext cx="1052700" cy="1106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66d8e7b7dd_1_237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618" name="Google Shape;618;g366d8e7b7dd_1_2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19" name="Google Shape;619;g366d8e7b7dd_1_2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g366d8e7b7dd_1_237"/>
          <p:cNvSpPr txBox="1"/>
          <p:nvPr/>
        </p:nvSpPr>
        <p:spPr>
          <a:xfrm>
            <a:off x="0" y="280650"/>
            <a:ext cx="726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Authentication and Authorization Protocol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1" name="Google Shape;621;g366d8e7b7dd_1_237" title="Web portal and general methods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823200"/>
            <a:ext cx="7761650" cy="43659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22" name="Google Shape;622;g366d8e7b7dd_1_237"/>
          <p:cNvSpPr txBox="1"/>
          <p:nvPr/>
        </p:nvSpPr>
        <p:spPr>
          <a:xfrm>
            <a:off x="7899925" y="1596200"/>
            <a:ext cx="4235700" cy="5121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fi-FI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Public Users: Individuals who access publicly available content on the site without the need to log in.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fi-FI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NBI/ENTRO Users: Authorized users who have been granted access to the site, enabling them to view and download materials related to the models and tools.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fi-FI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Data Managers: these are ENTRO users with permissions to upload and modify models and toolkits.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fi-FI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NBI/ENTRO Admins: Users with full administrative privileges, responsible for creating and managing other user accounts in discussion with the Data managers.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66d8e7b7dd_1_79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629" name="Google Shape;629;g366d8e7b7dd_1_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30" name="Google Shape;630;g366d8e7b7dd_1_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g366d8e7b7dd_1_79"/>
          <p:cNvSpPr txBox="1"/>
          <p:nvPr/>
        </p:nvSpPr>
        <p:spPr>
          <a:xfrm>
            <a:off x="0" y="280650"/>
            <a:ext cx="726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-FI" sz="2600">
                <a:solidFill>
                  <a:schemeClr val="dk1"/>
                </a:solidFill>
              </a:rPr>
              <a:t>Web-</a:t>
            </a: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Forum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2" name="Google Shape;632;g366d8e7b7dd_1_79" title="Screenshot 2025-06-11 at 12.55.06 in the morning.png"/>
          <p:cNvPicPr preferRelativeResize="0"/>
          <p:nvPr/>
        </p:nvPicPr>
        <p:blipFill rotWithShape="1">
          <a:blip r:embed="rId5">
            <a:alphaModFix/>
          </a:blip>
          <a:srcRect b="5798" l="0" r="0" t="15732"/>
          <a:stretch/>
        </p:blipFill>
        <p:spPr>
          <a:xfrm>
            <a:off x="4245300" y="2688467"/>
            <a:ext cx="7946701" cy="389748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33" name="Google Shape;633;g366d8e7b7dd_1_79"/>
          <p:cNvSpPr txBox="1"/>
          <p:nvPr/>
        </p:nvSpPr>
        <p:spPr>
          <a:xfrm>
            <a:off x="0" y="2830213"/>
            <a:ext cx="41367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-FI" sz="1800"/>
              <a:t>It</a:t>
            </a:r>
            <a:r>
              <a:rPr lang="fi-FI" sz="1800"/>
              <a:t> was implemented using Open source Software called DISQUS. 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-FI" sz="1800"/>
              <a:t>DISQUS is a third-party comment management platform that enables user engagement by allowing visitors to post comments, ask questions, and share insights.</a:t>
            </a:r>
            <a:endParaRPr sz="1800"/>
          </a:p>
        </p:txBody>
      </p:sp>
      <p:sp>
        <p:nvSpPr>
          <p:cNvPr id="634" name="Google Shape;634;g366d8e7b7dd_1_79"/>
          <p:cNvSpPr txBox="1"/>
          <p:nvPr/>
        </p:nvSpPr>
        <p:spPr>
          <a:xfrm>
            <a:off x="0" y="973500"/>
            <a:ext cx="92214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➔"/>
            </a:pPr>
            <a:r>
              <a:rPr lang="fi-FI" sz="1900">
                <a:solidFill>
                  <a:schemeClr val="dk1"/>
                </a:solidFill>
              </a:rPr>
              <a:t>Web-based forum integrated with the WBGIS Portal to allow users’ discussions around several topics 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➔"/>
            </a:pPr>
            <a:r>
              <a:rPr lang="fi-FI" sz="1900">
                <a:solidFill>
                  <a:schemeClr val="dk1"/>
                </a:solidFill>
              </a:rPr>
              <a:t>Such a forum shall be the place where the users can collaborate with each other around the sectors and blog specific to the Models</a:t>
            </a:r>
            <a:endParaRPr sz="10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67b6f5621a_3_13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641" name="Google Shape;641;g367b6f5621a_3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42" name="Google Shape;642;g367b6f5621a_3_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g367b6f5621a_3_13"/>
          <p:cNvSpPr txBox="1"/>
          <p:nvPr/>
        </p:nvSpPr>
        <p:spPr>
          <a:xfrm>
            <a:off x="0" y="280650"/>
            <a:ext cx="726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-FI" sz="2600">
                <a:solidFill>
                  <a:schemeClr val="dk1"/>
                </a:solidFill>
              </a:rPr>
              <a:t>Web-</a:t>
            </a: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Forum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g367b6f5621a_3_13"/>
          <p:cNvSpPr txBox="1"/>
          <p:nvPr/>
        </p:nvSpPr>
        <p:spPr>
          <a:xfrm>
            <a:off x="0" y="973500"/>
            <a:ext cx="9221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➔"/>
            </a:pPr>
            <a:r>
              <a:rPr lang="fi-FI" sz="1900">
                <a:solidFill>
                  <a:schemeClr val="dk1"/>
                </a:solidFill>
              </a:rPr>
              <a:t>Disqus Dashboard</a:t>
            </a:r>
            <a:endParaRPr sz="1000"/>
          </a:p>
        </p:txBody>
      </p:sp>
      <p:pic>
        <p:nvPicPr>
          <p:cNvPr id="645" name="Google Shape;645;g367b6f5621a_3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875" y="1558350"/>
            <a:ext cx="8494711" cy="51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367b6f5621a_3_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3238" y="93288"/>
            <a:ext cx="2105025" cy="66770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67b6f5621a_3_34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653" name="Google Shape;653;g367b6f5621a_3_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54" name="Google Shape;654;g367b6f5621a_3_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g367b6f5621a_3_34"/>
          <p:cNvSpPr txBox="1"/>
          <p:nvPr/>
        </p:nvSpPr>
        <p:spPr>
          <a:xfrm>
            <a:off x="0" y="280650"/>
            <a:ext cx="726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-FI" sz="2600">
                <a:solidFill>
                  <a:schemeClr val="dk1"/>
                </a:solidFill>
              </a:rPr>
              <a:t>Web-</a:t>
            </a: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Forum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g367b6f5621a_3_34"/>
          <p:cNvSpPr txBox="1"/>
          <p:nvPr/>
        </p:nvSpPr>
        <p:spPr>
          <a:xfrm>
            <a:off x="0" y="973500"/>
            <a:ext cx="9221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➔"/>
            </a:pPr>
            <a:r>
              <a:rPr lang="fi-FI" sz="1900">
                <a:solidFill>
                  <a:schemeClr val="dk1"/>
                </a:solidFill>
              </a:rPr>
              <a:t>Disqus Comment</a:t>
            </a:r>
            <a:endParaRPr sz="1000"/>
          </a:p>
        </p:txBody>
      </p:sp>
      <p:pic>
        <p:nvPicPr>
          <p:cNvPr id="657" name="Google Shape;657;g367b6f5621a_3_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" y="1916125"/>
            <a:ext cx="11856699" cy="422884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66d8e7b7dd_1_87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664" name="Google Shape;664;g366d8e7b7dd_1_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65" name="Google Shape;665;g366d8e7b7dd_1_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g366d8e7b7dd_1_87"/>
          <p:cNvSpPr txBox="1"/>
          <p:nvPr/>
        </p:nvSpPr>
        <p:spPr>
          <a:xfrm>
            <a:off x="0" y="280650"/>
            <a:ext cx="726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Hardware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g366d8e7b7dd_1_87"/>
          <p:cNvSpPr txBox="1"/>
          <p:nvPr/>
        </p:nvSpPr>
        <p:spPr>
          <a:xfrm>
            <a:off x="28350" y="1003700"/>
            <a:ext cx="12135300" cy="57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i-FI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hardware for the platform hosting in a local server at ENTRO and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i-FI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Cloud server, depending on ENTRO adopted approach.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i-FI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agreed with ENTRO IT staff, during the development phases, the system has been temporarily hosted on Hydro Nova servers, and now completed,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i-FI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was migrated to ENTRO server. NBI/ENTRO IT staff support during this final deployment stage.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i-FI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hardware component of the platform include 8GB RAM and 100GB Storage Space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i-FI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is needed for: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68580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</a:pPr>
            <a:r>
              <a:rPr b="0" i="0" lang="fi-FI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Database Storage for PostGIS we should have enough space for our spatial database.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</a:pPr>
            <a:r>
              <a:rPr b="0" i="0" lang="fi-FI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Files we need space for web application files (HTML, CSS, JavaScript) etc.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</a:pPr>
            <a:r>
              <a:rPr b="0" i="0" lang="fi-FI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Logs and Backups: Plan for log files and regular backups of the databases.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i-FI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Currently the system is hosted in ENTRO server and can be accessed at the following link: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i-FI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https://enwrmt.nilebasin.org/</a:t>
            </a:r>
            <a:r>
              <a:rPr b="0" i="0" lang="fi-FI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it will be integrated with the main NBI website </a:t>
            </a:r>
            <a:r>
              <a:rPr b="0" i="0" lang="fi-FI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https://nilebasin.org/</a:t>
            </a:r>
            <a:r>
              <a:rPr b="0" i="0" lang="fi-FI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52a7160798_0_404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674" name="Google Shape;674;g352a7160798_0_4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75" name="Google Shape;675;g352a7160798_0_4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g352a7160798_0_404"/>
          <p:cNvSpPr txBox="1"/>
          <p:nvPr/>
        </p:nvSpPr>
        <p:spPr>
          <a:xfrm>
            <a:off x="0" y="280650"/>
            <a:ext cx="7262400" cy="11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Links and Resources 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7" name="Google Shape;677;g352a7160798_0_4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713677"/>
            <a:ext cx="10689602" cy="49919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3679be418af_6_127"/>
          <p:cNvSpPr txBox="1"/>
          <p:nvPr>
            <p:ph type="title"/>
          </p:nvPr>
        </p:nvSpPr>
        <p:spPr>
          <a:xfrm>
            <a:off x="415650" y="195333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None/>
            </a:pPr>
            <a:r>
              <a:rPr b="1" lang="fi-FI"/>
              <a:t>From Data to Maps – System Workflow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9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g3679be418af_6_127"/>
          <p:cNvSpPr txBox="1"/>
          <p:nvPr>
            <p:ph idx="1" type="body"/>
          </p:nvPr>
        </p:nvSpPr>
        <p:spPr>
          <a:xfrm>
            <a:off x="8068900" y="2167400"/>
            <a:ext cx="3926400" cy="4951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fi-FI" sz="1600">
                <a:solidFill>
                  <a:schemeClr val="dk1"/>
                </a:solidFill>
              </a:rPr>
              <a:t>Data Storage</a:t>
            </a:r>
            <a:r>
              <a:rPr lang="fi-FI" sz="1600">
                <a:solidFill>
                  <a:schemeClr val="dk1"/>
                </a:solidFill>
              </a:rPr>
              <a:t> – Spatial data stored securely in a database (PostGIS).</a:t>
            </a:r>
            <a:br>
              <a:rPr lang="fi-FI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fi-FI" sz="1600">
                <a:solidFill>
                  <a:schemeClr val="dk1"/>
                </a:solidFill>
              </a:rPr>
              <a:t>Data Publishing</a:t>
            </a:r>
            <a:r>
              <a:rPr lang="fi-FI" sz="1600">
                <a:solidFill>
                  <a:schemeClr val="dk1"/>
                </a:solidFill>
              </a:rPr>
              <a:t> – GeoServer turns data into web services.</a:t>
            </a:r>
            <a:br>
              <a:rPr lang="fi-FI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fi-FI" sz="1600">
                <a:solidFill>
                  <a:schemeClr val="dk1"/>
                </a:solidFill>
              </a:rPr>
              <a:t>Map Visualization</a:t>
            </a:r>
            <a:r>
              <a:rPr lang="fi-FI" sz="1600">
                <a:solidFill>
                  <a:schemeClr val="dk1"/>
                </a:solidFill>
              </a:rPr>
              <a:t> – MapStore displays maps and dashboards to users.</a:t>
            </a:r>
            <a:br>
              <a:rPr lang="fi-FI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fi-FI" sz="1600">
                <a:solidFill>
                  <a:schemeClr val="dk1"/>
                </a:solidFill>
              </a:rPr>
              <a:t>Access</a:t>
            </a:r>
            <a:r>
              <a:rPr lang="fi-FI" sz="1600">
                <a:solidFill>
                  <a:schemeClr val="dk1"/>
                </a:solidFill>
              </a:rPr>
              <a:t> – Maps accessible through a web browser: </a:t>
            </a:r>
            <a:r>
              <a:rPr lang="fi-FI" sz="1600" u="sng">
                <a:solidFill>
                  <a:schemeClr val="hlink"/>
                </a:solidFill>
                <a:hlinkClick r:id="rId3"/>
              </a:rPr>
              <a:t>https://enwrmt.nilebasin.org/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684" name="Google Shape;684;g3679be418af_6_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4000" y="0"/>
            <a:ext cx="2818000" cy="6497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85" name="Google Shape;685;g3679be418af_6_1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57633" y="478467"/>
            <a:ext cx="1479334" cy="35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g3679be418af_6_1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200" y="2207083"/>
            <a:ext cx="7662505" cy="417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g3679be418af_6_127"/>
          <p:cNvSpPr txBox="1"/>
          <p:nvPr/>
        </p:nvSpPr>
        <p:spPr>
          <a:xfrm>
            <a:off x="415650" y="1046913"/>
            <a:ext cx="90672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>
                <a:solidFill>
                  <a:schemeClr val="dk1"/>
                </a:solidFill>
              </a:rPr>
              <a:t>The system architecture is based on </a:t>
            </a:r>
            <a:r>
              <a:rPr b="1" lang="fi-FI" sz="1600">
                <a:solidFill>
                  <a:schemeClr val="dk1"/>
                </a:solidFill>
              </a:rPr>
              <a:t>free and open source software (FOSS) </a:t>
            </a:r>
            <a:r>
              <a:rPr lang="fi-FI" sz="1600">
                <a:solidFill>
                  <a:schemeClr val="dk1"/>
                </a:solidFill>
              </a:rPr>
              <a:t>for geospatial data management and publishing as well as free tools for the design and development of the Web-GIS application. </a:t>
            </a:r>
            <a:endParaRPr sz="1600"/>
          </a:p>
        </p:txBody>
      </p:sp>
      <p:sp>
        <p:nvSpPr>
          <p:cNvPr id="688" name="Google Shape;688;g3679be418af_6_127"/>
          <p:cNvSpPr/>
          <p:nvPr/>
        </p:nvSpPr>
        <p:spPr>
          <a:xfrm>
            <a:off x="7927550" y="2304725"/>
            <a:ext cx="79500" cy="4077900"/>
          </a:xfrm>
          <a:prstGeom prst="upArrow">
            <a:avLst>
              <a:gd fmla="val 50000" name="adj1"/>
              <a:gd fmla="val 166069" name="adj2"/>
            </a:avLst>
          </a:prstGeom>
          <a:solidFill>
            <a:srgbClr val="1155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g367c9528ccf_1_74"/>
          <p:cNvPicPr preferRelativeResize="0"/>
          <p:nvPr/>
        </p:nvPicPr>
        <p:blipFill rotWithShape="1">
          <a:blip r:embed="rId3">
            <a:alphaModFix/>
          </a:blip>
          <a:srcRect b="0" l="13785" r="0" t="0"/>
          <a:stretch/>
        </p:blipFill>
        <p:spPr>
          <a:xfrm>
            <a:off x="4711925" y="1774275"/>
            <a:ext cx="7549075" cy="437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67c9528ccf_1_74"/>
          <p:cNvSpPr txBox="1"/>
          <p:nvPr/>
        </p:nvSpPr>
        <p:spPr>
          <a:xfrm>
            <a:off x="400326" y="1433850"/>
            <a:ext cx="4311600" cy="39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00" lIns="117825" spcFirstLastPara="1" rIns="117825" wrap="square" tIns="589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WebGIS system design have three parts: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63550" lvl="0" marL="444500" marR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>
                <a:srgbClr val="00AEEF"/>
              </a:buClr>
              <a:buSzPts val="3100"/>
              <a:buFont typeface="Noto Sans Symbols"/>
              <a:buChar char="▪"/>
            </a:pPr>
            <a:r>
              <a:rPr lang="fi-FI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 (Web Portal)</a:t>
            </a:r>
            <a:endParaRPr sz="2200"/>
          </a:p>
          <a:p>
            <a:pPr indent="-463550" lvl="0" marL="44450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AEEF"/>
              </a:buClr>
              <a:buSzPts val="3100"/>
              <a:buFont typeface="Noto Sans Symbols"/>
              <a:buChar char="▪"/>
            </a:pPr>
            <a:r>
              <a:rPr lang="fi-FI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(Web Server, Application Server, GIS Server)</a:t>
            </a:r>
            <a:endParaRPr sz="2200"/>
          </a:p>
          <a:p>
            <a:pPr indent="-463550" lvl="0" marL="44450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AEEF"/>
              </a:buClr>
              <a:buSzPts val="3100"/>
              <a:buFont typeface="Noto Sans Symbols"/>
              <a:buChar char="▪"/>
            </a:pPr>
            <a:r>
              <a:rPr lang="fi-FI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Database (Relational Database, Spatial Database)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g367c9528ccf_1_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83" name="Google Shape;183;g367c9528ccf_1_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367c9528ccf_1_74"/>
          <p:cNvSpPr/>
          <p:nvPr/>
        </p:nvSpPr>
        <p:spPr>
          <a:xfrm>
            <a:off x="482075" y="6562525"/>
            <a:ext cx="1741800" cy="29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367c9528ccf_1_74"/>
          <p:cNvSpPr txBox="1"/>
          <p:nvPr>
            <p:ph idx="1" type="body"/>
          </p:nvPr>
        </p:nvSpPr>
        <p:spPr>
          <a:xfrm>
            <a:off x="304896" y="98275"/>
            <a:ext cx="10031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00" lIns="117825" spcFirstLastPara="1" rIns="117825" wrap="square" tIns="589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99E"/>
              </a:buClr>
              <a:buSzPts val="2300"/>
              <a:buNone/>
            </a:pPr>
            <a:r>
              <a:rPr lang="fi-FI"/>
              <a:t>Methodology– WP5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679be418af_6_135"/>
          <p:cNvSpPr txBox="1"/>
          <p:nvPr>
            <p:ph type="title"/>
          </p:nvPr>
        </p:nvSpPr>
        <p:spPr>
          <a:xfrm>
            <a:off x="249200" y="0"/>
            <a:ext cx="8542500" cy="125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None/>
            </a:pPr>
            <a:r>
              <a:rPr b="1" lang="fi-FI" sz="3300"/>
              <a:t>Backend Data Management with PostgreSQL-PostG</a:t>
            </a:r>
            <a:r>
              <a:rPr b="1" lang="fi-FI"/>
              <a:t>IS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900"/>
              </a:spcBef>
              <a:spcAft>
                <a:spcPts val="500"/>
              </a:spcAft>
              <a:buNone/>
            </a:pPr>
            <a:r>
              <a:t/>
            </a:r>
            <a:endParaRPr b="1"/>
          </a:p>
        </p:txBody>
      </p:sp>
      <p:sp>
        <p:nvSpPr>
          <p:cNvPr id="694" name="Google Shape;694;g3679be418af_6_135"/>
          <p:cNvSpPr txBox="1"/>
          <p:nvPr>
            <p:ph idx="1" type="body"/>
          </p:nvPr>
        </p:nvSpPr>
        <p:spPr>
          <a:xfrm>
            <a:off x="0" y="1250800"/>
            <a:ext cx="72399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-431800" lvl="0" marL="609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fi-FI" sz="2000">
                <a:solidFill>
                  <a:schemeClr val="dk1"/>
                </a:solidFill>
              </a:rPr>
              <a:t>All geographic data is stored in a spatial database.</a:t>
            </a:r>
            <a:br>
              <a:rPr lang="fi-FI" sz="2000">
                <a:solidFill>
                  <a:schemeClr val="dk1"/>
                </a:solidFill>
              </a:rPr>
            </a:br>
            <a:endParaRPr sz="2000">
              <a:solidFill>
                <a:schemeClr val="dk1"/>
              </a:solidFill>
            </a:endParaRPr>
          </a:p>
          <a:p>
            <a:pPr indent="-43180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fi-FI" sz="2000">
                <a:solidFill>
                  <a:schemeClr val="dk1"/>
                </a:solidFill>
              </a:rPr>
              <a:t>Ensures consistent, centralized, and efficient access to data.</a:t>
            </a:r>
            <a:br>
              <a:rPr lang="fi-FI" sz="2000">
                <a:solidFill>
                  <a:schemeClr val="dk1"/>
                </a:solidFill>
              </a:rPr>
            </a:br>
            <a:endParaRPr sz="2000">
              <a:solidFill>
                <a:schemeClr val="dk1"/>
              </a:solidFill>
            </a:endParaRPr>
          </a:p>
          <a:p>
            <a:pPr indent="-43180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fi-FI" sz="2000">
                <a:solidFill>
                  <a:schemeClr val="dk1"/>
                </a:solidFill>
              </a:rPr>
              <a:t>Data integrity and updates are managed by system administrators.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695" name="Google Shape;695;g3679be418af_6_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6827" y="0"/>
            <a:ext cx="2075173" cy="4784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96" name="Google Shape;696;g3679be418af_6_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25413" y="412550"/>
            <a:ext cx="1258020" cy="30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g3679be418af_6_135" title="Screenshot 2025-06-10 at 3.17.25 in the afternoon.png"/>
          <p:cNvPicPr preferRelativeResize="0"/>
          <p:nvPr/>
        </p:nvPicPr>
        <p:blipFill rotWithShape="1">
          <a:blip r:embed="rId5">
            <a:alphaModFix/>
          </a:blip>
          <a:srcRect b="12293" l="7294" r="7191" t="29634"/>
          <a:stretch/>
        </p:blipFill>
        <p:spPr>
          <a:xfrm>
            <a:off x="6708467" y="4170233"/>
            <a:ext cx="5425766" cy="2302864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698" name="Google Shape;698;g3679be418af_6_135"/>
          <p:cNvGrpSpPr/>
          <p:nvPr/>
        </p:nvGrpSpPr>
        <p:grpSpPr>
          <a:xfrm>
            <a:off x="7047386" y="820112"/>
            <a:ext cx="4907324" cy="3271142"/>
            <a:chOff x="1205747" y="548475"/>
            <a:chExt cx="6732507" cy="4393744"/>
          </a:xfrm>
        </p:grpSpPr>
        <p:pic>
          <p:nvPicPr>
            <p:cNvPr id="699" name="Google Shape;699;g3679be418af_6_13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05747" y="548475"/>
              <a:ext cx="6732507" cy="4393743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700" name="Google Shape;700;g3679be418af_6_135"/>
            <p:cNvSpPr/>
            <p:nvPr/>
          </p:nvSpPr>
          <p:spPr>
            <a:xfrm>
              <a:off x="4621513" y="871750"/>
              <a:ext cx="1971000" cy="4070400"/>
            </a:xfrm>
            <a:prstGeom prst="ellipse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g3679be418af_6_135"/>
            <p:cNvSpPr/>
            <p:nvPr/>
          </p:nvSpPr>
          <p:spPr>
            <a:xfrm>
              <a:off x="1674656" y="1379063"/>
              <a:ext cx="1174500" cy="1488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g3679be418af_6_135"/>
            <p:cNvSpPr/>
            <p:nvPr/>
          </p:nvSpPr>
          <p:spPr>
            <a:xfrm>
              <a:off x="1877363" y="4707319"/>
              <a:ext cx="1174500" cy="2349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03" name="Google Shape;703;g3679be418af_6_1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5667" y="3552533"/>
            <a:ext cx="3155935" cy="3155935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g3679be418af_6_135"/>
          <p:cNvSpPr/>
          <p:nvPr/>
        </p:nvSpPr>
        <p:spPr>
          <a:xfrm>
            <a:off x="2555667" y="3612300"/>
            <a:ext cx="3305700" cy="31560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3679be418af_6_150"/>
          <p:cNvSpPr txBox="1"/>
          <p:nvPr>
            <p:ph type="title"/>
          </p:nvPr>
        </p:nvSpPr>
        <p:spPr>
          <a:xfrm>
            <a:off x="415600" y="-2600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None/>
            </a:pPr>
            <a:r>
              <a:rPr b="1" lang="fi-FI"/>
              <a:t>Making Data Available as Web Services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900"/>
              </a:spcBef>
              <a:spcAft>
                <a:spcPts val="500"/>
              </a:spcAft>
              <a:buNone/>
            </a:pPr>
            <a:r>
              <a:t/>
            </a:r>
            <a:endParaRPr b="1"/>
          </a:p>
        </p:txBody>
      </p:sp>
      <p:sp>
        <p:nvSpPr>
          <p:cNvPr id="710" name="Google Shape;710;g3679be418af_6_150"/>
          <p:cNvSpPr txBox="1"/>
          <p:nvPr>
            <p:ph idx="1" type="body"/>
          </p:nvPr>
        </p:nvSpPr>
        <p:spPr>
          <a:xfrm>
            <a:off x="362033" y="711100"/>
            <a:ext cx="7293600" cy="1581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19100" lvl="0" marL="609600" rtl="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fi-FI" sz="1800">
                <a:solidFill>
                  <a:schemeClr val="dk1"/>
                </a:solidFill>
              </a:rPr>
              <a:t>GeoServer</a:t>
            </a:r>
            <a:r>
              <a:rPr lang="fi-FI" sz="1800">
                <a:solidFill>
                  <a:schemeClr val="dk1"/>
                </a:solidFill>
              </a:rPr>
              <a:t> transforms stored data into visual map layers.</a:t>
            </a:r>
            <a:endParaRPr sz="1800">
              <a:solidFill>
                <a:schemeClr val="dk1"/>
              </a:solidFill>
            </a:endParaRPr>
          </a:p>
          <a:p>
            <a:pPr indent="-419100" lvl="0" marL="609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i-FI" sz="1800">
                <a:solidFill>
                  <a:schemeClr val="dk1"/>
                </a:solidFill>
              </a:rPr>
              <a:t>Enables real-time map access in browsers and applications.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SzPts val="800"/>
              <a:buNone/>
            </a:pPr>
            <a:r>
              <a:t/>
            </a:r>
            <a:endParaRPr b="1" sz="700">
              <a:solidFill>
                <a:schemeClr val="dk1"/>
              </a:solidFill>
            </a:endParaRPr>
          </a:p>
        </p:txBody>
      </p:sp>
      <p:pic>
        <p:nvPicPr>
          <p:cNvPr id="711" name="Google Shape;711;g3679be418af_6_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5967" y="0"/>
            <a:ext cx="2616033" cy="603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g3679be418af_6_150"/>
          <p:cNvPicPr preferRelativeResize="0"/>
          <p:nvPr/>
        </p:nvPicPr>
        <p:blipFill rotWithShape="1">
          <a:blip r:embed="rId4">
            <a:alphaModFix/>
          </a:blip>
          <a:srcRect b="0" l="0" r="0" t="7218"/>
          <a:stretch/>
        </p:blipFill>
        <p:spPr>
          <a:xfrm>
            <a:off x="5128592" y="2293100"/>
            <a:ext cx="7416745" cy="3561499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3" name="Google Shape;713;g3679be418af_6_150"/>
          <p:cNvPicPr preferRelativeResize="0"/>
          <p:nvPr/>
        </p:nvPicPr>
        <p:blipFill rotWithShape="1">
          <a:blip r:embed="rId5">
            <a:alphaModFix/>
          </a:blip>
          <a:srcRect b="0" l="0" r="0" t="7501"/>
          <a:stretch/>
        </p:blipFill>
        <p:spPr>
          <a:xfrm>
            <a:off x="8653567" y="2571167"/>
            <a:ext cx="2111167" cy="3641299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4" name="Google Shape;714;g3679be418af_6_1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47098" y="900500"/>
            <a:ext cx="2616018" cy="1318299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15" name="Google Shape;715;g3679be418af_6_150"/>
          <p:cNvSpPr/>
          <p:nvPr/>
        </p:nvSpPr>
        <p:spPr>
          <a:xfrm>
            <a:off x="5110900" y="3800567"/>
            <a:ext cx="722100" cy="1518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716" name="Google Shape;716;g3679be418af_6_1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64733" y="900500"/>
            <a:ext cx="1394499" cy="248156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Logo&#10;&#10;Description automatically generated" id="717" name="Google Shape;717;g3679be418af_6_15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357633" y="478467"/>
            <a:ext cx="1479334" cy="35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g3679be418af_6_1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4733" y="2581650"/>
            <a:ext cx="4047933" cy="4047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g3679be418af_6_15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10862" y="2081533"/>
            <a:ext cx="1785405" cy="5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3679be418af_6_164"/>
          <p:cNvSpPr txBox="1"/>
          <p:nvPr>
            <p:ph type="title"/>
          </p:nvPr>
        </p:nvSpPr>
        <p:spPr>
          <a:xfrm>
            <a:off x="330700" y="51933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900"/>
              </a:spcBef>
              <a:spcAft>
                <a:spcPts val="500"/>
              </a:spcAft>
              <a:buNone/>
            </a:pPr>
            <a:r>
              <a:rPr b="1" lang="fi-FI"/>
              <a:t>Interactive Maps and Dashboards for Users</a:t>
            </a:r>
            <a:endParaRPr b="1"/>
          </a:p>
        </p:txBody>
      </p:sp>
      <p:sp>
        <p:nvSpPr>
          <p:cNvPr id="725" name="Google Shape;725;g3679be418af_6_164"/>
          <p:cNvSpPr txBox="1"/>
          <p:nvPr>
            <p:ph idx="1" type="body"/>
          </p:nvPr>
        </p:nvSpPr>
        <p:spPr>
          <a:xfrm>
            <a:off x="436833" y="815533"/>
            <a:ext cx="68460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-425450" lvl="0" marL="609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fi-FI" sz="1900">
                <a:solidFill>
                  <a:schemeClr val="dk1"/>
                </a:solidFill>
              </a:rPr>
              <a:t>MapStore allows users to:</a:t>
            </a:r>
            <a:br>
              <a:rPr lang="fi-FI" sz="1900">
                <a:solidFill>
                  <a:schemeClr val="dk1"/>
                </a:solidFill>
              </a:rPr>
            </a:br>
            <a:endParaRPr sz="1900">
              <a:solidFill>
                <a:schemeClr val="dk1"/>
              </a:solidFill>
            </a:endParaRPr>
          </a:p>
          <a:p>
            <a:pPr indent="-425450" lvl="1" marL="1219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fi-FI">
                <a:solidFill>
                  <a:schemeClr val="dk1"/>
                </a:solidFill>
              </a:rPr>
              <a:t>Browse maps,</a:t>
            </a:r>
            <a:br>
              <a:rPr lang="fi-FI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425450" lvl="1" marL="1219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fi-FI">
                <a:solidFill>
                  <a:schemeClr val="dk1"/>
                </a:solidFill>
              </a:rPr>
              <a:t>Zoom, click, and filter layers,</a:t>
            </a:r>
            <a:br>
              <a:rPr lang="fi-FI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425450" lvl="1" marL="1219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fi-FI">
                <a:solidFill>
                  <a:schemeClr val="dk1"/>
                </a:solidFill>
              </a:rPr>
              <a:t>View charts and dashboards.</a:t>
            </a:r>
            <a:br>
              <a:rPr lang="fi-FI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fi-FI" sz="1900">
                <a:solidFill>
                  <a:schemeClr val="dk1"/>
                </a:solidFill>
              </a:rPr>
              <a:t>No installation needed—access maps online easily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726" name="Google Shape;726;g3679be418af_6_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4000" y="0"/>
            <a:ext cx="2818000" cy="649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g3679be418af_6_164"/>
          <p:cNvPicPr preferRelativeResize="0"/>
          <p:nvPr/>
        </p:nvPicPr>
        <p:blipFill rotWithShape="1">
          <a:blip r:embed="rId4">
            <a:alphaModFix/>
          </a:blip>
          <a:srcRect b="14697" l="0" r="0" t="0"/>
          <a:stretch/>
        </p:blipFill>
        <p:spPr>
          <a:xfrm>
            <a:off x="5445233" y="768833"/>
            <a:ext cx="1333034" cy="1343166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Logo&#10;&#10;Description automatically generated" id="728" name="Google Shape;728;g3679be418af_6_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25267" y="548133"/>
            <a:ext cx="1611700" cy="38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g3679be418af_6_164" title="Screenshot 2025-06-10 at 3.01.55 in the afternoon.png"/>
          <p:cNvPicPr preferRelativeResize="0"/>
          <p:nvPr/>
        </p:nvPicPr>
        <p:blipFill rotWithShape="1">
          <a:blip r:embed="rId6">
            <a:alphaModFix/>
          </a:blip>
          <a:srcRect b="6555" l="0" r="0" t="7415"/>
          <a:stretch/>
        </p:blipFill>
        <p:spPr>
          <a:xfrm>
            <a:off x="7354860" y="1227367"/>
            <a:ext cx="4601242" cy="24740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30" name="Google Shape;730;g3679be418af_6_164" title="Screenshot 2025-06-10 at 7.00.30 in the evening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64167" y="3701367"/>
            <a:ext cx="4591928" cy="2170433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31" name="Google Shape;731;g3679be418af_6_1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54870" y="4136767"/>
            <a:ext cx="5480965" cy="2474001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3679be418af_6_175"/>
          <p:cNvSpPr txBox="1"/>
          <p:nvPr>
            <p:ph type="title"/>
          </p:nvPr>
        </p:nvSpPr>
        <p:spPr>
          <a:xfrm>
            <a:off x="345833" y="1846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900"/>
              </a:spcBef>
              <a:spcAft>
                <a:spcPts val="500"/>
              </a:spcAft>
              <a:buSzPts val="1300"/>
              <a:buNone/>
            </a:pPr>
            <a:r>
              <a:rPr b="1" lang="fi-FI" sz="3600"/>
              <a:t>Keeping the System Safe and Updated</a:t>
            </a:r>
            <a:endParaRPr b="1" sz="3600"/>
          </a:p>
        </p:txBody>
      </p:sp>
      <p:sp>
        <p:nvSpPr>
          <p:cNvPr id="737" name="Google Shape;737;g3679be418af_6_175"/>
          <p:cNvSpPr txBox="1"/>
          <p:nvPr>
            <p:ph idx="1" type="body"/>
          </p:nvPr>
        </p:nvSpPr>
        <p:spPr>
          <a:xfrm>
            <a:off x="300983" y="1108000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-476250" lvl="0" marL="609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</a:pPr>
            <a:r>
              <a:rPr lang="fi-FI" sz="2700">
                <a:solidFill>
                  <a:schemeClr val="dk1"/>
                </a:solidFill>
              </a:rPr>
              <a:t>Regular backups of data and system files ensure safety.</a:t>
            </a:r>
            <a:br>
              <a:rPr lang="fi-FI" sz="2700">
                <a:solidFill>
                  <a:schemeClr val="dk1"/>
                </a:solidFill>
              </a:rPr>
            </a:br>
            <a:endParaRPr sz="2700">
              <a:solidFill>
                <a:schemeClr val="dk1"/>
              </a:solidFill>
            </a:endParaRPr>
          </a:p>
          <a:p>
            <a:pPr indent="-47625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</a:pPr>
            <a:r>
              <a:rPr lang="fi-FI" sz="2700">
                <a:solidFill>
                  <a:schemeClr val="dk1"/>
                </a:solidFill>
              </a:rPr>
              <a:t>System updates and monitoring are handled by the admin team.</a:t>
            </a:r>
            <a:br>
              <a:rPr lang="fi-FI" sz="2700">
                <a:solidFill>
                  <a:schemeClr val="dk1"/>
                </a:solidFill>
              </a:rPr>
            </a:br>
            <a:endParaRPr sz="2700">
              <a:solidFill>
                <a:schemeClr val="dk1"/>
              </a:solidFill>
            </a:endParaRPr>
          </a:p>
          <a:p>
            <a:pPr indent="-47625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</a:pPr>
            <a:r>
              <a:rPr lang="fi-FI" sz="2700">
                <a:solidFill>
                  <a:schemeClr val="dk1"/>
                </a:solidFill>
              </a:rPr>
              <a:t>User data and access remain secure and reliable</a:t>
            </a:r>
            <a:endParaRPr sz="2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738" name="Google Shape;738;g3679be418af_6_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4000" y="0"/>
            <a:ext cx="2818000" cy="6497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739" name="Google Shape;739;g3679be418af_6_1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57633" y="478467"/>
            <a:ext cx="1479334" cy="35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g3679be418af_6_1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9231" y="3554567"/>
            <a:ext cx="3044301" cy="3044268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g3679be418af_6_175"/>
          <p:cNvSpPr/>
          <p:nvPr/>
        </p:nvSpPr>
        <p:spPr>
          <a:xfrm>
            <a:off x="4373433" y="3632233"/>
            <a:ext cx="3305700" cy="3156000"/>
          </a:xfrm>
          <a:prstGeom prst="ellipse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67c9528ccf_1_223"/>
          <p:cNvSpPr txBox="1"/>
          <p:nvPr>
            <p:ph type="title"/>
          </p:nvPr>
        </p:nvSpPr>
        <p:spPr>
          <a:xfrm>
            <a:off x="493350" y="1946324"/>
            <a:ext cx="11360700" cy="3636600"/>
          </a:xfrm>
          <a:prstGeom prst="rect">
            <a:avLst/>
          </a:prstGeom>
          <a:ln>
            <a:noFill/>
          </a:ln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fi-FI" sz="6144"/>
              <a:t>Validation Workshop User Login:</a:t>
            </a:r>
            <a:endParaRPr b="1" sz="6144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366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fi-FI" sz="6588"/>
              <a:t>User name: </a:t>
            </a:r>
            <a:r>
              <a:rPr lang="fi-FI" sz="6588">
                <a:solidFill>
                  <a:srgbClr val="0000FF"/>
                </a:solidFill>
              </a:rPr>
              <a:t>entro@testing.com</a:t>
            </a:r>
            <a:endParaRPr sz="6588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fi-FI" sz="6588"/>
              <a:t>Password: </a:t>
            </a:r>
            <a:r>
              <a:rPr lang="fi-FI" sz="6588">
                <a:solidFill>
                  <a:srgbClr val="0000FF"/>
                </a:solidFill>
              </a:rPr>
              <a:t>testing123</a:t>
            </a:r>
            <a:endParaRPr sz="6588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g367c9528ccf_1_2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66d8e7b7dd_1_47"/>
          <p:cNvSpPr/>
          <p:nvPr/>
        </p:nvSpPr>
        <p:spPr>
          <a:xfrm>
            <a:off x="264375" y="4494250"/>
            <a:ext cx="8522100" cy="20424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366d8e7b7dd_1_47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193" name="Google Shape;193;g366d8e7b7dd_1_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94" name="Google Shape;194;g366d8e7b7dd_1_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366d8e7b7dd_1_47"/>
          <p:cNvSpPr txBox="1"/>
          <p:nvPr/>
        </p:nvSpPr>
        <p:spPr>
          <a:xfrm>
            <a:off x="186625" y="1180275"/>
            <a:ext cx="8973000" cy="53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i-FI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web platform is designed to provide users with access to geospatial data and models related to EN-Water Resources. 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i-FI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system is fully linked with a geospatial database (PostGIS) and visualized through MapStore. 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i-FI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Users with different authorization levels can access various functionalities, including 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●"/>
            </a:pPr>
            <a:r>
              <a:rPr b="0" i="0" lang="fi-FI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attribute table views, 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●"/>
            </a:pPr>
            <a:r>
              <a:rPr b="0" i="0" lang="fi-FI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filtering, and 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●"/>
            </a:pPr>
            <a:r>
              <a:rPr b="0" i="0" lang="fi-FI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dataset downloads in multiple formats (shapefile, CSV, GeoJSON, etc.). 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●"/>
            </a:pPr>
            <a:r>
              <a:rPr b="0" i="0" lang="fi-FI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 downloading that are  integrated into the platform is accompanied by a brief description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366d8e7b7dd_1_47"/>
          <p:cNvSpPr txBox="1"/>
          <p:nvPr/>
        </p:nvSpPr>
        <p:spPr>
          <a:xfrm>
            <a:off x="0" y="280650"/>
            <a:ext cx="726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-FI" sz="2600">
                <a:solidFill>
                  <a:schemeClr val="dk1"/>
                </a:solidFill>
              </a:rPr>
              <a:t>EN- WRMT - </a:t>
            </a: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Platform Overview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g366d8e7b7dd_1_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31025" y="4069527"/>
            <a:ext cx="2034426" cy="26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366d8e7b7dd_1_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12025" y="1713677"/>
            <a:ext cx="2203450" cy="220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66d8e7b7dd_1_21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205" name="Google Shape;205;g366d8e7b7dd_1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06" name="Google Shape;206;g366d8e7b7dd_1_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366d8e7b7dd_1_21"/>
          <p:cNvPicPr preferRelativeResize="0"/>
          <p:nvPr/>
        </p:nvPicPr>
        <p:blipFill rotWithShape="1">
          <a:blip r:embed="rId5">
            <a:alphaModFix/>
          </a:blip>
          <a:srcRect b="47894" l="0" r="0" t="0"/>
          <a:stretch/>
        </p:blipFill>
        <p:spPr>
          <a:xfrm>
            <a:off x="0" y="3078925"/>
            <a:ext cx="12019350" cy="3110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8" name="Google Shape;208;g366d8e7b7dd_1_21"/>
          <p:cNvPicPr preferRelativeResize="0"/>
          <p:nvPr/>
        </p:nvPicPr>
        <p:blipFill rotWithShape="1">
          <a:blip r:embed="rId5">
            <a:alphaModFix/>
          </a:blip>
          <a:srcRect b="90350" l="55013" r="0" t="0"/>
          <a:stretch/>
        </p:blipFill>
        <p:spPr>
          <a:xfrm>
            <a:off x="2161317" y="1672400"/>
            <a:ext cx="10030682" cy="1068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9" name="Google Shape;209;g366d8e7b7dd_1_21"/>
          <p:cNvSpPr/>
          <p:nvPr/>
        </p:nvSpPr>
        <p:spPr>
          <a:xfrm>
            <a:off x="6438125" y="3044900"/>
            <a:ext cx="5418600" cy="576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366d8e7b7dd_1_21"/>
          <p:cNvSpPr txBox="1"/>
          <p:nvPr/>
        </p:nvSpPr>
        <p:spPr>
          <a:xfrm>
            <a:off x="0" y="737850"/>
            <a:ext cx="726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-FI" sz="2600">
                <a:solidFill>
                  <a:schemeClr val="dk1"/>
                </a:solidFill>
              </a:rPr>
              <a:t>EN- WRMT - </a:t>
            </a: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Front-end structure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66d8e7b7dd_1_198"/>
          <p:cNvSpPr/>
          <p:nvPr/>
        </p:nvSpPr>
        <p:spPr>
          <a:xfrm>
            <a:off x="6357250" y="2749325"/>
            <a:ext cx="4818900" cy="22518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366d8e7b7dd_1_198"/>
          <p:cNvSpPr/>
          <p:nvPr/>
        </p:nvSpPr>
        <p:spPr>
          <a:xfrm>
            <a:off x="139950" y="1384050"/>
            <a:ext cx="5909400" cy="49452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366d8e7b7dd_1_198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219" name="Google Shape;219;g366d8e7b7dd_1_1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714" y="93300"/>
            <a:ext cx="2604206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20" name="Google Shape;220;g366d8e7b7dd_1_1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025" y="933125"/>
            <a:ext cx="2604200" cy="62815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66d8e7b7dd_1_198"/>
          <p:cNvSpPr txBox="1"/>
          <p:nvPr/>
        </p:nvSpPr>
        <p:spPr>
          <a:xfrm>
            <a:off x="0" y="237000"/>
            <a:ext cx="9479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Front-end structure of 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i-FI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EN-Water Resources Models and Tools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366d8e7b7dd_1_198"/>
          <p:cNvSpPr txBox="1"/>
          <p:nvPr/>
        </p:nvSpPr>
        <p:spPr>
          <a:xfrm>
            <a:off x="124400" y="1391650"/>
            <a:ext cx="5909400" cy="49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fi-FI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EN-Water Resources Models and Tools- It is with username and password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fi-FI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interface of the system was developed to interact with maps and hydrological data of the project work packages, divided into four main sections: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0" i="0" lang="fi-FI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EN-Hydrological and hydraulics models sub page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○"/>
            </a:pPr>
            <a:r>
              <a:rPr b="0" i="0" lang="fi-FI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HEC DSSVUE – </a:t>
            </a:r>
            <a:r>
              <a:rPr b="1" i="0" lang="fi-FI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GetData and Goto Map</a:t>
            </a:r>
            <a:endParaRPr b="1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○"/>
            </a:pPr>
            <a:r>
              <a:rPr b="0" i="0" lang="fi-FI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HEC HMS – </a:t>
            </a:r>
            <a:r>
              <a:rPr b="1" i="0" lang="fi-FI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GetData, Download Models, Dashboards, and Goto Map</a:t>
            </a:r>
            <a:endParaRPr b="1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○"/>
            </a:pPr>
            <a:r>
              <a:rPr b="0" i="0" lang="fi-FI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HEC RAS - </a:t>
            </a:r>
            <a:r>
              <a:rPr b="1" i="0" lang="fi-FI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Goto Map</a:t>
            </a:r>
            <a:endParaRPr b="1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0" i="0" lang="fi-FI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EN-Water Resources Planning Models sub page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○"/>
            </a:pPr>
            <a:r>
              <a:rPr b="0" i="0" lang="fi-FI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Maps - H</a:t>
            </a:r>
            <a:r>
              <a:rPr b="1" i="0" lang="fi-FI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EC-RESSIM Maps both Existing and Future Configuration</a:t>
            </a:r>
            <a:endParaRPr b="1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0" i="0" lang="fi-FI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EN-Sediments &amp; Erosion Transport Models sub page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○"/>
            </a:pPr>
            <a:r>
              <a:rPr b="1" i="0" lang="fi-FI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HEC-HMS and SWAT</a:t>
            </a:r>
            <a:endParaRPr b="1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366d8e7b7dd_1_198"/>
          <p:cNvSpPr txBox="1"/>
          <p:nvPr/>
        </p:nvSpPr>
        <p:spPr>
          <a:xfrm>
            <a:off x="6174525" y="2749300"/>
            <a:ext cx="5909400" cy="22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0" i="0" lang="fi-FI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EN-toolkits Sub page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○"/>
            </a:pPr>
            <a:r>
              <a:rPr b="0" i="0" lang="fi-FI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EN-Irrigation and Drainage Toolkit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○"/>
            </a:pPr>
            <a:r>
              <a:rPr b="0" i="0" lang="fi-FI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Watershed Management Toolkit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○"/>
            </a:pPr>
            <a:r>
              <a:rPr b="0" i="0" lang="fi-FI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Power Tools and Guidelines Toolkit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○"/>
            </a:pPr>
            <a:r>
              <a:rPr b="0" i="0" lang="fi-FI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Management System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○"/>
            </a:pPr>
            <a:r>
              <a:rPr b="0" i="0" lang="fi-FI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CAPMAS Agriculture Database Model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○"/>
            </a:pPr>
            <a:r>
              <a:rPr b="0" i="0" lang="fi-FI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Eastern Nile Irrigation Toolkit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66d8e7b7dd_1_187"/>
          <p:cNvSpPr txBox="1"/>
          <p:nvPr>
            <p:ph idx="12" type="sldNum"/>
          </p:nvPr>
        </p:nvSpPr>
        <p:spPr>
          <a:xfrm>
            <a:off x="11176000" y="6189117"/>
            <a:ext cx="680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230" name="Google Shape;230;g366d8e7b7dd_1_187" title="Screenshot 2025-06-10 at 3.16.45 in the afternoon.png"/>
          <p:cNvPicPr preferRelativeResize="0"/>
          <p:nvPr/>
        </p:nvPicPr>
        <p:blipFill rotWithShape="1">
          <a:blip r:embed="rId3">
            <a:alphaModFix/>
          </a:blip>
          <a:srcRect b="7324" l="0" r="0" t="15740"/>
          <a:stretch/>
        </p:blipFill>
        <p:spPr>
          <a:xfrm>
            <a:off x="0" y="357275"/>
            <a:ext cx="12127974" cy="5831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HY (konserni)">
      <a:dk1>
        <a:srgbClr val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8EAC7D"/>
      </a:accent5>
      <a:accent6>
        <a:srgbClr val="718A93"/>
      </a:accent6>
      <a:hlink>
        <a:srgbClr val="FCA311"/>
      </a:hlink>
      <a:folHlink>
        <a:srgbClr val="8C8A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2019-09-25T08:02:40Z</dcterms:created>
</cp:coreProperties>
</file>